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6"/>
  </p:notesMasterIdLst>
  <p:sldIdLst>
    <p:sldId id="256" r:id="rId2"/>
    <p:sldId id="257" r:id="rId3"/>
    <p:sldId id="313" r:id="rId4"/>
    <p:sldId id="336" r:id="rId5"/>
    <p:sldId id="262" r:id="rId6"/>
    <p:sldId id="263" r:id="rId7"/>
    <p:sldId id="316" r:id="rId8"/>
    <p:sldId id="369" r:id="rId9"/>
    <p:sldId id="317" r:id="rId10"/>
    <p:sldId id="265" r:id="rId11"/>
    <p:sldId id="318" r:id="rId12"/>
    <p:sldId id="370" r:id="rId13"/>
    <p:sldId id="375" r:id="rId14"/>
    <p:sldId id="342" r:id="rId15"/>
    <p:sldId id="340" r:id="rId16"/>
    <p:sldId id="341" r:id="rId17"/>
    <p:sldId id="332" r:id="rId18"/>
    <p:sldId id="266" r:id="rId19"/>
    <p:sldId id="278" r:id="rId20"/>
    <p:sldId id="276" r:id="rId21"/>
    <p:sldId id="356" r:id="rId22"/>
    <p:sldId id="357" r:id="rId23"/>
    <p:sldId id="358" r:id="rId24"/>
    <p:sldId id="277" r:id="rId25"/>
    <p:sldId id="283" r:id="rId26"/>
    <p:sldId id="284" r:id="rId27"/>
    <p:sldId id="323" r:id="rId28"/>
    <p:sldId id="343" r:id="rId29"/>
    <p:sldId id="258" r:id="rId30"/>
    <p:sldId id="353" r:id="rId31"/>
    <p:sldId id="282" r:id="rId32"/>
    <p:sldId id="329" r:id="rId33"/>
    <p:sldId id="281" r:id="rId34"/>
    <p:sldId id="285" r:id="rId35"/>
    <p:sldId id="335" r:id="rId36"/>
    <p:sldId id="345" r:id="rId37"/>
    <p:sldId id="378" r:id="rId38"/>
    <p:sldId id="334" r:id="rId39"/>
    <p:sldId id="260" r:id="rId40"/>
    <p:sldId id="346" r:id="rId41"/>
    <p:sldId id="268" r:id="rId42"/>
    <p:sldId id="367" r:id="rId43"/>
    <p:sldId id="365" r:id="rId44"/>
    <p:sldId id="368" r:id="rId45"/>
    <p:sldId id="366" r:id="rId46"/>
    <p:sldId id="359" r:id="rId47"/>
    <p:sldId id="363" r:id="rId48"/>
    <p:sldId id="267" r:id="rId49"/>
    <p:sldId id="347" r:id="rId50"/>
    <p:sldId id="348" r:id="rId51"/>
    <p:sldId id="286" r:id="rId52"/>
    <p:sldId id="270" r:id="rId53"/>
    <p:sldId id="354" r:id="rId54"/>
    <p:sldId id="349" r:id="rId55"/>
    <p:sldId id="350" r:id="rId56"/>
    <p:sldId id="271" r:id="rId57"/>
    <p:sldId id="272" r:id="rId58"/>
    <p:sldId id="273" r:id="rId59"/>
    <p:sldId id="351" r:id="rId60"/>
    <p:sldId id="379" r:id="rId61"/>
    <p:sldId id="380" r:id="rId62"/>
    <p:sldId id="381" r:id="rId63"/>
    <p:sldId id="382" r:id="rId64"/>
    <p:sldId id="383" r:id="rId65"/>
    <p:sldId id="288" r:id="rId66"/>
    <p:sldId id="310" r:id="rId67"/>
    <p:sldId id="360" r:id="rId68"/>
    <p:sldId id="361" r:id="rId69"/>
    <p:sldId id="362" r:id="rId70"/>
    <p:sldId id="352" r:id="rId71"/>
    <p:sldId id="293" r:id="rId72"/>
    <p:sldId id="373" r:id="rId73"/>
    <p:sldId id="290" r:id="rId74"/>
    <p:sldId id="308" r:id="rId75"/>
    <p:sldId id="298" r:id="rId76"/>
    <p:sldId id="299" r:id="rId77"/>
    <p:sldId id="301" r:id="rId78"/>
    <p:sldId id="302" r:id="rId79"/>
    <p:sldId id="303" r:id="rId80"/>
    <p:sldId id="304" r:id="rId81"/>
    <p:sldId id="306" r:id="rId82"/>
    <p:sldId id="307" r:id="rId83"/>
    <p:sldId id="300" r:id="rId84"/>
    <p:sldId id="309" r:id="rId85"/>
    <p:sldId id="374" r:id="rId86"/>
    <p:sldId id="324" r:id="rId87"/>
    <p:sldId id="289" r:id="rId88"/>
    <p:sldId id="295" r:id="rId89"/>
    <p:sldId id="296" r:id="rId90"/>
    <p:sldId id="297" r:id="rId91"/>
    <p:sldId id="322" r:id="rId92"/>
    <p:sldId id="312" r:id="rId93"/>
    <p:sldId id="328" r:id="rId94"/>
    <p:sldId id="311" r:id="rId9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43" autoAdjust="0"/>
  </p:normalViewPr>
  <p:slideViewPr>
    <p:cSldViewPr>
      <p:cViewPr>
        <p:scale>
          <a:sx n="66" d="100"/>
          <a:sy n="66" d="100"/>
        </p:scale>
        <p:origin x="-1656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2.wmf"/><Relationship Id="rId1" Type="http://schemas.openxmlformats.org/officeDocument/2006/relationships/image" Target="../media/image48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43.wmf"/><Relationship Id="rId1" Type="http://schemas.openxmlformats.org/officeDocument/2006/relationships/image" Target="../media/image5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43.wmf"/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43.wmf"/><Relationship Id="rId1" Type="http://schemas.openxmlformats.org/officeDocument/2006/relationships/image" Target="../media/image5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43.wmf"/><Relationship Id="rId1" Type="http://schemas.openxmlformats.org/officeDocument/2006/relationships/image" Target="../media/image5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43.wmf"/><Relationship Id="rId1" Type="http://schemas.openxmlformats.org/officeDocument/2006/relationships/image" Target="../media/image58.wmf"/><Relationship Id="rId4" Type="http://schemas.openxmlformats.org/officeDocument/2006/relationships/image" Target="../media/image6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5.wmf"/><Relationship Id="rId5" Type="http://schemas.openxmlformats.org/officeDocument/2006/relationships/image" Target="../media/image56.wmf"/><Relationship Id="rId4" Type="http://schemas.openxmlformats.org/officeDocument/2006/relationships/image" Target="../media/image72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image" Target="../media/image75.wmf"/><Relationship Id="rId7" Type="http://schemas.openxmlformats.org/officeDocument/2006/relationships/image" Target="../media/image79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81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4" Type="http://schemas.openxmlformats.org/officeDocument/2006/relationships/image" Target="../media/image90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8BE2D-1A7C-4FAC-AE5E-4ACC512BE16F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42011-DC8F-479B-9727-3AE9005D57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err="1" smtClean="0"/>
              <a:t>Popup:</a:t>
            </a:r>
            <a:r>
              <a:rPr lang="en-US" sz="1200" b="1" dirty="0" err="1" smtClean="0"/>
              <a:t>Differential</a:t>
            </a:r>
            <a:r>
              <a:rPr lang="en-US" sz="1200" b="1" baseline="0" dirty="0" smtClean="0"/>
              <a:t> Privacy </a:t>
            </a:r>
            <a:r>
              <a:rPr lang="en-US" sz="1200" b="1" baseline="0" dirty="0" err="1" smtClean="0"/>
              <a:t>wrt</a:t>
            </a:r>
            <a:r>
              <a:rPr lang="en-US" sz="1200" b="1" baseline="0" dirty="0" smtClean="0"/>
              <a:t> Vertex Adjacency is a stronger privacy guarantee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err="1" smtClean="0"/>
              <a:t>Popup:</a:t>
            </a:r>
            <a:r>
              <a:rPr lang="en-US" sz="1200" b="1" dirty="0" err="1" smtClean="0"/>
              <a:t>Differential</a:t>
            </a:r>
            <a:r>
              <a:rPr lang="en-US" sz="1200" b="1" baseline="0" dirty="0" smtClean="0"/>
              <a:t> Privacy </a:t>
            </a:r>
            <a:r>
              <a:rPr lang="en-US" sz="1200" b="1" baseline="0" dirty="0" err="1" smtClean="0"/>
              <a:t>wrt</a:t>
            </a:r>
            <a:r>
              <a:rPr lang="en-US" sz="1200" b="1" baseline="0" dirty="0" smtClean="0"/>
              <a:t> Vertex Adjacency is a stronger privacy guarantee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[14] M. Hay, C. Li, G.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Miklau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D. Jensen. Accurate estimation of the degree distribution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private networks. In ICDM, pages 169–178, 2009.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[5] J. Blocki, A. Blum, A. Datta, and O. Sheffet.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johnson-lindenstrauss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transform itself preserves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differential privacy. In Proceedings of the 53rd annual IEEE Symposium on Foundations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Computer Science. IEEE, 2012.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[16] V.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Karwa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Raskhodnikova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 Smith, and G.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Yaroslavtsev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Private analysis of graph structure.</a:t>
            </a:r>
          </a:p>
          <a:p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PVLDB, 4(11):1146–1157, 2011.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General Inefficient Construction</a:t>
            </a:r>
          </a:p>
          <a:p>
            <a:pPr lvl="1"/>
            <a:r>
              <a:rPr lang="en-US" dirty="0" smtClean="0"/>
              <a:t>Bounded Degree Assumption</a:t>
            </a:r>
          </a:p>
          <a:p>
            <a:pPr lvl="2"/>
            <a:r>
              <a:rPr lang="en-US" dirty="0" smtClean="0"/>
              <a:t>Edge Adjacency Construction</a:t>
            </a:r>
          </a:p>
          <a:p>
            <a:pPr lvl="2"/>
            <a:r>
              <a:rPr lang="en-US" dirty="0" smtClean="0"/>
              <a:t>Vertex Adjacency Construction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local profile of blue depends only on the graph induced by blue and any adjacent vertices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Examples: Clustering Coefficient, Bridges etc…</a:t>
            </a: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Clustering coefficient/triadic closure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 Global Sensitivity from Scratch then motivate local sensitivity then smooth sensitivity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Both"/>
            </a:pPr>
            <a:r>
              <a:rPr lang="en-US" dirty="0" smtClean="0"/>
              <a:t>Motivate Smooth Sensitivity with a Picture from Adam Smith’s Talk</a:t>
            </a:r>
          </a:p>
          <a:p>
            <a:pPr marL="228600" indent="-228600">
              <a:buAutoNum type="arabicParenBoth"/>
            </a:pPr>
            <a:r>
              <a:rPr lang="en-US" dirty="0" smtClean="0"/>
              <a:t>Upper bound on Local Sensitivity</a:t>
            </a:r>
          </a:p>
          <a:p>
            <a:pPr marL="228600" indent="-228600">
              <a:buAutoNum type="arabicParenBoth"/>
            </a:pPr>
            <a:r>
              <a:rPr lang="en-US" dirty="0" smtClean="0"/>
              <a:t>Smoothness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does smooth sensitivity solve our problem? Not quite. In</a:t>
            </a:r>
            <a:r>
              <a:rPr lang="en-US" baseline="0" dirty="0" smtClean="0"/>
              <a:t> our example, neither condition (1) or (2) is satisfied.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General Inefficient Construction</a:t>
            </a:r>
          </a:p>
          <a:p>
            <a:pPr lvl="1"/>
            <a:r>
              <a:rPr lang="en-US" dirty="0" smtClean="0"/>
              <a:t>Bounded Degree Assumption</a:t>
            </a:r>
          </a:p>
          <a:p>
            <a:pPr lvl="2"/>
            <a:r>
              <a:rPr lang="en-US" dirty="0" smtClean="0"/>
              <a:t>Edge Adjacency Construction</a:t>
            </a:r>
          </a:p>
          <a:p>
            <a:pPr lvl="2"/>
            <a:r>
              <a:rPr lang="en-US" dirty="0" smtClean="0"/>
              <a:t>Vertex Adjacency Construction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 Smooth Sensitivity cannot help, because the local</a:t>
            </a:r>
            <a:r>
              <a:rPr lang="en-US" baseline="0" dirty="0" smtClean="0"/>
              <a:t> sensitivity is already too high! </a:t>
            </a:r>
          </a:p>
          <a:p>
            <a:r>
              <a:rPr lang="en-US" baseline="0" dirty="0" smtClean="0"/>
              <a:t>Notice that every graph G is close to a graph G’ with f(G’) = n. Either f(G) = n or we are close to an instance with high local sensitivity!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A new sensitivity definition</a:t>
            </a:r>
          </a:p>
          <a:p>
            <a:pPr lvl="1"/>
            <a:r>
              <a:rPr lang="en-US" dirty="0" smtClean="0"/>
              <a:t>Demonstrate</a:t>
            </a:r>
            <a:r>
              <a:rPr lang="en-US" baseline="0" dirty="0" smtClean="0"/>
              <a:t> that it has lower sensitivity</a:t>
            </a:r>
          </a:p>
          <a:p>
            <a:pPr lvl="1"/>
            <a:r>
              <a:rPr lang="en-US" baseline="0" dirty="0" smtClean="0"/>
              <a:t>Challenge to leverage this idea</a:t>
            </a:r>
          </a:p>
          <a:p>
            <a:pPr lvl="1"/>
            <a:r>
              <a:rPr lang="en-US" baseline="0" dirty="0" smtClean="0"/>
              <a:t>Relaxed Accuracy Goals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r>
              <a:rPr lang="en-US" baseline="0" dirty="0" smtClean="0"/>
              <a:t>Highlight, contained in H. Split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Think of k = </a:t>
            </a:r>
            <a:r>
              <a:rPr lang="en-US" dirty="0" err="1" smtClean="0"/>
              <a:t>Sqrt</a:t>
            </a:r>
            <a:r>
              <a:rPr lang="en-US" dirty="0" smtClean="0"/>
              <a:t>(n). There are 900 million </a:t>
            </a:r>
            <a:r>
              <a:rPr lang="en-US" dirty="0" err="1" smtClean="0"/>
              <a:t>facebook</a:t>
            </a:r>
            <a:r>
              <a:rPr lang="en-US" dirty="0" smtClean="0"/>
              <a:t> users, but very</a:t>
            </a:r>
            <a:r>
              <a:rPr lang="en-US" baseline="0" dirty="0" smtClean="0"/>
              <a:t> few have degree &gt; 5,000.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(900 million) = 30,000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by example.</a:t>
            </a:r>
            <a:r>
              <a:rPr lang="en-US" baseline="0" dirty="0" smtClean="0"/>
              <a:t> (</a:t>
            </a:r>
            <a:r>
              <a:rPr lang="en-US" dirty="0" smtClean="0"/>
              <a:t>Point</a:t>
            </a:r>
            <a:r>
              <a:rPr lang="en-US" baseline="0" dirty="0" smtClean="0"/>
              <a:t> at red node).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local profile of the red not can change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local profile of the old neighbors can change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local profile of new neighbors can change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All other local profiles are identical.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Circle n and 2k+1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</a:t>
            </a:r>
            <a:r>
              <a:rPr lang="en-US" baseline="0" dirty="0" smtClean="0"/>
              <a:t> Problem: How do we answer for G </a:t>
            </a:r>
            <a:r>
              <a:rPr lang="en-US" baseline="0" smtClean="0"/>
              <a:t>not in 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General Inefficient Construction</a:t>
            </a:r>
          </a:p>
          <a:p>
            <a:pPr lvl="1"/>
            <a:r>
              <a:rPr lang="en-US" dirty="0" smtClean="0"/>
              <a:t>Bounded Degree Assumption</a:t>
            </a:r>
          </a:p>
          <a:p>
            <a:pPr lvl="2"/>
            <a:r>
              <a:rPr lang="en-US" dirty="0" smtClean="0"/>
              <a:t>Edge Adjacency Construction</a:t>
            </a:r>
          </a:p>
          <a:p>
            <a:pPr lvl="2"/>
            <a:r>
              <a:rPr lang="en-US" dirty="0" smtClean="0"/>
              <a:t>Vertex Adjacency Construction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we achieve this goal then…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we achieve this goal then…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we achieve this goal then…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General Inefficient Construction</a:t>
            </a:r>
          </a:p>
          <a:p>
            <a:pPr lvl="1"/>
            <a:r>
              <a:rPr lang="en-US" dirty="0" smtClean="0"/>
              <a:t>Bounded Degree Assumption</a:t>
            </a:r>
          </a:p>
          <a:p>
            <a:pPr lvl="2"/>
            <a:r>
              <a:rPr lang="en-US" dirty="0" smtClean="0"/>
              <a:t>Edge Adjacency Construction</a:t>
            </a:r>
          </a:p>
          <a:p>
            <a:pPr lvl="2"/>
            <a:r>
              <a:rPr lang="en-US" dirty="0" smtClean="0"/>
              <a:t>Vertex Adjacency Construction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Backup slide (picture)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Works for any query, and any hypothesis 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General Inefficient Construction</a:t>
            </a:r>
          </a:p>
          <a:p>
            <a:pPr lvl="1"/>
            <a:r>
              <a:rPr lang="en-US" dirty="0" smtClean="0"/>
              <a:t>Bounded Degree Assumption</a:t>
            </a:r>
          </a:p>
          <a:p>
            <a:pPr lvl="2"/>
            <a:r>
              <a:rPr lang="en-US" dirty="0" smtClean="0"/>
              <a:t>Edge Adjacency Construction</a:t>
            </a:r>
          </a:p>
          <a:p>
            <a:pPr lvl="2"/>
            <a:r>
              <a:rPr lang="en-US" dirty="0" smtClean="0"/>
              <a:t>Vertex Adjacency Construction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 claim is</a:t>
            </a:r>
            <a:r>
              <a:rPr lang="en-US" baseline="0" dirty="0" smtClean="0"/>
              <a:t> trivial.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second claim</a:t>
            </a:r>
            <a:r>
              <a:rPr lang="en-US" baseline="0" dirty="0" smtClean="0"/>
              <a:t> immediately follows from the definition of c-smooth projection and restricted sensitivity.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General Inefficient Construction</a:t>
            </a:r>
          </a:p>
          <a:p>
            <a:pPr lvl="1"/>
            <a:r>
              <a:rPr lang="en-US" dirty="0" smtClean="0"/>
              <a:t>Bounded Degree Assumption</a:t>
            </a:r>
          </a:p>
          <a:p>
            <a:pPr lvl="2"/>
            <a:r>
              <a:rPr lang="en-US" dirty="0" smtClean="0"/>
              <a:t>Edge Adjacency Construction</a:t>
            </a:r>
          </a:p>
          <a:p>
            <a:pPr lvl="2"/>
            <a:r>
              <a:rPr lang="en-US" dirty="0" smtClean="0"/>
              <a:t>Vertex Adjacency Construction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Black</a:t>
            </a:r>
            <a:r>
              <a:rPr lang="en-US" baseline="0" dirty="0" smtClean="0"/>
              <a:t> diamond: warning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 claim is</a:t>
            </a:r>
            <a:r>
              <a:rPr lang="en-US" baseline="0" dirty="0" smtClean="0"/>
              <a:t> trivial.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Intuition</a:t>
            </a:r>
            <a:r>
              <a:rPr lang="en-US" baseline="0" dirty="0" smtClean="0"/>
              <a:t> before mathematical definition?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Relaxation: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f</a:t>
            </a:r>
            <a:r>
              <a:rPr lang="en-US" dirty="0" smtClean="0"/>
              <a:t> may be large when we are far away from 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Intuition: The Local Sensitivity grows with distance from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k</a:t>
            </a:r>
            <a:r>
              <a:rPr lang="en-US" dirty="0" smtClean="0"/>
              <a:t>. Graphs close to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have low sensitivity. Graphs with high sensitivity must be far away from 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</a:t>
            </a:r>
            <a:r>
              <a:rPr lang="en-US" baseline="0" dirty="0" smtClean="0"/>
              <a:t> 1 and 2 say that S is a valid smooth upper bound (privacy for all). Fact 3 satisfies accuracy for some.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Furthermore,                      are both efficiently computable.                </a:t>
            </a:r>
            <a:r>
              <a:rPr lang="en-US" baseline="-25000" dirty="0" smtClean="0"/>
              <a:t> 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Plug in d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d</a:t>
            </a:r>
            <a:r>
              <a:rPr lang="en-US" baseline="-25000" dirty="0" err="1" smtClean="0"/>
              <a:t>est</a:t>
            </a:r>
            <a:r>
              <a:rPr lang="en-US" baseline="0" dirty="0" smtClean="0"/>
              <a:t>(G)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Exp(0) = 1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Apply the definition of restricted sensitivity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4.</a:t>
            </a:r>
            <a:r>
              <a:rPr lang="en-US" baseline="0" dirty="0" smtClean="0"/>
              <a:t> Apply fact about c-smooth projections: 2d</a:t>
            </a:r>
            <a:r>
              <a:rPr lang="en-US" baseline="-25000" dirty="0" smtClean="0"/>
              <a:t>est</a:t>
            </a:r>
            <a:r>
              <a:rPr lang="en-US" baseline="0" dirty="0" smtClean="0"/>
              <a:t>(G)+c+1 &gt;= d(G,G’)</a:t>
            </a:r>
            <a:endParaRPr lang="en-US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5. Simplify and apply</a:t>
            </a:r>
            <a:r>
              <a:rPr lang="en-US" baseline="0" dirty="0" smtClean="0"/>
              <a:t> definition of </a:t>
            </a:r>
            <a:r>
              <a:rPr lang="en-US" baseline="0" dirty="0" err="1" smtClean="0"/>
              <a:t>f</a:t>
            </a:r>
            <a:r>
              <a:rPr lang="en-US" baseline="-25000" dirty="0" err="1" smtClean="0"/>
              <a:t>H</a:t>
            </a:r>
            <a:r>
              <a:rPr lang="en-US" baseline="-25000" dirty="0" smtClean="0"/>
              <a:t> </a:t>
            </a:r>
          </a:p>
          <a:p>
            <a:r>
              <a:rPr lang="en-US" dirty="0" smtClean="0"/>
              <a:t>6.</a:t>
            </a:r>
            <a:r>
              <a:rPr lang="en-US" baseline="0" dirty="0" smtClean="0"/>
              <a:t>  By definition of </a:t>
            </a:r>
            <a:r>
              <a:rPr lang="en-US" baseline="0" dirty="0" err="1" smtClean="0"/>
              <a:t>LS</a:t>
            </a:r>
            <a:r>
              <a:rPr lang="en-US" baseline="-25000" dirty="0" err="1" smtClean="0"/>
              <a:t>f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The maximum</a:t>
            </a:r>
            <a:r>
              <a:rPr lang="en-US" baseline="0" dirty="0" smtClean="0"/>
              <a:t> in the numerator is obtained at some value d*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We can substitute d* into the denominator and obtain the following inequality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 network is a neighbor because we change the label of one node.</a:t>
            </a:r>
          </a:p>
          <a:p>
            <a:r>
              <a:rPr lang="en-US" dirty="0" smtClean="0"/>
              <a:t>The second network is a neighbor because we removed</a:t>
            </a:r>
            <a:r>
              <a:rPr lang="en-US" baseline="0" dirty="0" smtClean="0"/>
              <a:t> one edge.</a:t>
            </a:r>
          </a:p>
          <a:p>
            <a:r>
              <a:rPr lang="en-US" baseline="0" dirty="0" smtClean="0"/>
              <a:t>The third network is not a neighbor because we removed two edges.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Simply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Simplify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</a:t>
            </a:r>
            <a:r>
              <a:rPr lang="en-US" baseline="0" dirty="0" smtClean="0"/>
              <a:t> By definition of c-smoothness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c-smoothness for all G in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k</a:t>
            </a:r>
            <a:r>
              <a:rPr lang="en-US" dirty="0" smtClean="0"/>
              <a:t> we have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est</a:t>
            </a:r>
            <a:r>
              <a:rPr lang="en-US" dirty="0" smtClean="0"/>
              <a:t>(G) = 0.</a:t>
            </a:r>
          </a:p>
          <a:p>
            <a:endParaRPr lang="en-US" dirty="0" smtClean="0"/>
          </a:p>
          <a:p>
            <a:r>
              <a:rPr lang="en-US" dirty="0" smtClean="0"/>
              <a:t>Too much math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If a mechanism A satisfies</a:t>
            </a:r>
            <a:r>
              <a:rPr lang="en-US" sz="1200" b="1" baseline="0" dirty="0" smtClean="0"/>
              <a:t> differential privacy then the mechanism must produce similar distributions over both graphs. </a:t>
            </a: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Intuition: </a:t>
            </a:r>
            <a:r>
              <a:rPr lang="en-US" sz="1200" dirty="0" smtClean="0"/>
              <a:t>Johnny’s mom may be able tell if he watched an R-rated movie.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If a mechanism A satisfies</a:t>
            </a:r>
            <a:r>
              <a:rPr lang="en-US" sz="1200" b="1" baseline="0" dirty="0" smtClean="0"/>
              <a:t> differential privacy then the mechanism must produce similar distributions over both graphs. </a:t>
            </a: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Intuition: </a:t>
            </a:r>
            <a:r>
              <a:rPr lang="en-US" sz="1200" dirty="0" smtClean="0"/>
              <a:t>Johnny’s mom may be able tell if he watched an R-rated movie.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Now</a:t>
            </a:r>
            <a:r>
              <a:rPr lang="en-US" sz="1200" b="1" baseline="0" dirty="0" smtClean="0"/>
              <a:t> the graphs are not neighbors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 two graphs (right) are still neighbors.</a:t>
            </a:r>
          </a:p>
          <a:p>
            <a:r>
              <a:rPr lang="en-US" dirty="0" smtClean="0"/>
              <a:t>The bottom</a:t>
            </a:r>
            <a:r>
              <a:rPr lang="en-US" baseline="0" dirty="0" smtClean="0"/>
              <a:t> graph now is a neighbor because we only removed edges incident to blue.</a:t>
            </a:r>
          </a:p>
          <a:p>
            <a:r>
              <a:rPr lang="en-US" baseline="0" dirty="0" smtClean="0"/>
              <a:t>In fact the bottom right graph is also a neighbor for the same reason.</a:t>
            </a:r>
          </a:p>
          <a:p>
            <a:r>
              <a:rPr lang="en-US" baseline="0" dirty="0" smtClean="0"/>
              <a:t>However, if we remove another edge then the graph is no longer a neighbor.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2011-DC8F-479B-9727-3AE9005D574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27B6-02CC-41C5-8444-7263CF54D61D}" type="datetime1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A95D-E52A-4339-A594-0E7CBA3F6B6D}" type="datetime1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41BB-E8B9-41D7-95E1-75F3917CB77E}" type="datetime1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97ED-C553-47A8-B134-AB16DD41D957}" type="datetime1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4DD9-A8C2-40D4-B1E9-EC028BCFF8D2}" type="datetime1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D579-5104-4C10-827E-221EB9994A9C}" type="datetime1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986D-9058-4EBB-95AC-F26F239BD523}" type="datetime1">
              <a:rPr lang="en-US" smtClean="0"/>
              <a:pPr/>
              <a:t>10/3/2012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76A3-5209-4BDC-B4E8-064CF8642F12}" type="datetime1">
              <a:rPr lang="en-US" smtClean="0"/>
              <a:pPr/>
              <a:t>10/3/2012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E971-0E87-4091-A361-1D30D8723DC8}" type="datetime1">
              <a:rPr lang="en-US" smtClean="0"/>
              <a:pPr/>
              <a:t>10/3/2012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33C3-E8E8-4BB4-87F9-839CBB84D471}" type="datetime1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DABF-C057-4D2B-A587-910FE8D981CB}" type="datetime1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C57C9-07B2-4745-A4FF-6E89C7AE4CEA}" type="datetime1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54218-ECD5-40B3-9B38-179C82A04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7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9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notesSlide" Target="../notesSlides/notesSlide44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46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47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6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notesSlide" Target="../notesSlides/notesSlide53.xml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notesSlide" Target="../notesSlides/notesSlide54.xml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65.bin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4.bin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3.bin"/><Relationship Id="rId9" Type="http://schemas.openxmlformats.org/officeDocument/2006/relationships/oleObject" Target="../embeddings/oleObject68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74.bin"/><Relationship Id="rId5" Type="http://schemas.openxmlformats.org/officeDocument/2006/relationships/oleObject" Target="../embeddings/oleObject73.bin"/><Relationship Id="rId4" Type="http://schemas.openxmlformats.org/officeDocument/2006/relationships/oleObject" Target="../embeddings/oleObject72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79.bin"/><Relationship Id="rId5" Type="http://schemas.openxmlformats.org/officeDocument/2006/relationships/oleObject" Target="../embeddings/oleObject78.bin"/><Relationship Id="rId4" Type="http://schemas.openxmlformats.org/officeDocument/2006/relationships/oleObject" Target="../embeddings/oleObject7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84.bin"/><Relationship Id="rId5" Type="http://schemas.openxmlformats.org/officeDocument/2006/relationships/oleObject" Target="../embeddings/oleObject83.bin"/><Relationship Id="rId4" Type="http://schemas.openxmlformats.org/officeDocument/2006/relationships/oleObject" Target="../embeddings/oleObject82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oleObject" Target="../embeddings/oleObject87.bin"/><Relationship Id="rId4" Type="http://schemas.openxmlformats.org/officeDocument/2006/relationships/oleObject" Target="../embeddings/oleObject86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89.bin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Differentially Private Data Analysis of Social Networks via Restricted Sensitivity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Jeremiah Blocki</a:t>
            </a:r>
          </a:p>
          <a:p>
            <a:r>
              <a:rPr lang="en-US" dirty="0" smtClean="0"/>
              <a:t>Avrim Blum</a:t>
            </a:r>
          </a:p>
          <a:p>
            <a:r>
              <a:rPr lang="en-US" dirty="0" smtClean="0"/>
              <a:t>Anupam Datta</a:t>
            </a:r>
          </a:p>
          <a:p>
            <a:r>
              <a:rPr lang="en-US" dirty="0" smtClean="0"/>
              <a:t>Or Sheffet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Theory Lunch: Fall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Vertex Adjacency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685801" y="2057400"/>
            <a:ext cx="2627799" cy="14097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>
            <a:stCxn id="9" idx="7"/>
            <a:endCxn id="8" idx="3"/>
          </p:cNvCxnSpPr>
          <p:nvPr/>
        </p:nvCxnSpPr>
        <p:spPr>
          <a:xfrm flipV="1">
            <a:off x="2115696" y="2492884"/>
            <a:ext cx="574380" cy="272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9" idx="5"/>
            <a:endCxn id="7" idx="2"/>
          </p:cNvCxnSpPr>
          <p:nvPr/>
        </p:nvCxnSpPr>
        <p:spPr>
          <a:xfrm>
            <a:off x="2115696" y="2873884"/>
            <a:ext cx="551304" cy="1744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667000" y="2971800"/>
            <a:ext cx="157572" cy="1531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67000" y="2362200"/>
            <a:ext cx="157572" cy="1531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81200" y="2743200"/>
            <a:ext cx="157572" cy="15310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19200" y="2286000"/>
            <a:ext cx="157572" cy="1531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43000" y="2743200"/>
            <a:ext cx="157572" cy="1531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9" idx="1"/>
            <a:endCxn id="10" idx="5"/>
          </p:cNvCxnSpPr>
          <p:nvPr/>
        </p:nvCxnSpPr>
        <p:spPr>
          <a:xfrm flipH="1" flipV="1">
            <a:off x="1353696" y="2416684"/>
            <a:ext cx="650580" cy="348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3"/>
            <a:endCxn id="11" idx="5"/>
          </p:cNvCxnSpPr>
          <p:nvPr/>
        </p:nvCxnSpPr>
        <p:spPr>
          <a:xfrm flipH="1">
            <a:off x="1277496" y="2873884"/>
            <a:ext cx="7267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0"/>
            <a:endCxn id="10" idx="3"/>
          </p:cNvCxnSpPr>
          <p:nvPr/>
        </p:nvCxnSpPr>
        <p:spPr>
          <a:xfrm flipV="1">
            <a:off x="1221786" y="2416684"/>
            <a:ext cx="20490" cy="326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0"/>
            <a:endCxn id="8" idx="4"/>
          </p:cNvCxnSpPr>
          <p:nvPr/>
        </p:nvCxnSpPr>
        <p:spPr>
          <a:xfrm flipV="1">
            <a:off x="2745786" y="2515306"/>
            <a:ext cx="0" cy="456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loud 37"/>
          <p:cNvSpPr/>
          <p:nvPr/>
        </p:nvSpPr>
        <p:spPr>
          <a:xfrm>
            <a:off x="4953000" y="3505200"/>
            <a:ext cx="2627799" cy="14097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40" name="Straight Connector 39"/>
          <p:cNvCxnSpPr>
            <a:stCxn id="43" idx="5"/>
            <a:endCxn id="41" idx="2"/>
          </p:cNvCxnSpPr>
          <p:nvPr/>
        </p:nvCxnSpPr>
        <p:spPr>
          <a:xfrm>
            <a:off x="6382895" y="4321684"/>
            <a:ext cx="551304" cy="1744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6934199" y="4419600"/>
            <a:ext cx="157572" cy="1531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934199" y="3810000"/>
            <a:ext cx="157572" cy="1531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248399" y="4191000"/>
            <a:ext cx="157572" cy="15310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486399" y="3733800"/>
            <a:ext cx="157572" cy="1531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410199" y="4191000"/>
            <a:ext cx="157572" cy="1531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>
            <a:stCxn id="43" idx="1"/>
            <a:endCxn id="44" idx="5"/>
          </p:cNvCxnSpPr>
          <p:nvPr/>
        </p:nvCxnSpPr>
        <p:spPr>
          <a:xfrm flipH="1" flipV="1">
            <a:off x="5620895" y="3864484"/>
            <a:ext cx="650580" cy="348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3" idx="3"/>
            <a:endCxn id="45" idx="5"/>
          </p:cNvCxnSpPr>
          <p:nvPr/>
        </p:nvCxnSpPr>
        <p:spPr>
          <a:xfrm flipH="1">
            <a:off x="5544695" y="4321684"/>
            <a:ext cx="7267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5" idx="0"/>
            <a:endCxn id="44" idx="3"/>
          </p:cNvCxnSpPr>
          <p:nvPr/>
        </p:nvCxnSpPr>
        <p:spPr>
          <a:xfrm flipV="1">
            <a:off x="5488985" y="3864484"/>
            <a:ext cx="20490" cy="326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1" idx="0"/>
            <a:endCxn id="42" idx="4"/>
          </p:cNvCxnSpPr>
          <p:nvPr/>
        </p:nvCxnSpPr>
        <p:spPr>
          <a:xfrm flipV="1">
            <a:off x="7012985" y="3963106"/>
            <a:ext cx="0" cy="456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loud 49"/>
          <p:cNvSpPr/>
          <p:nvPr/>
        </p:nvSpPr>
        <p:spPr>
          <a:xfrm>
            <a:off x="762000" y="4267200"/>
            <a:ext cx="2627799" cy="14097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743199" y="5181600"/>
            <a:ext cx="157572" cy="1531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743199" y="4572000"/>
            <a:ext cx="157572" cy="1531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057399" y="4953000"/>
            <a:ext cx="157572" cy="15310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295399" y="4495800"/>
            <a:ext cx="157572" cy="1531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219199" y="4953000"/>
            <a:ext cx="157572" cy="1531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>
            <a:stCxn id="55" idx="1"/>
            <a:endCxn id="56" idx="5"/>
          </p:cNvCxnSpPr>
          <p:nvPr/>
        </p:nvCxnSpPr>
        <p:spPr>
          <a:xfrm flipH="1" flipV="1">
            <a:off x="1429895" y="4626484"/>
            <a:ext cx="650580" cy="348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5" idx="3"/>
            <a:endCxn id="57" idx="5"/>
          </p:cNvCxnSpPr>
          <p:nvPr/>
        </p:nvCxnSpPr>
        <p:spPr>
          <a:xfrm flipH="1">
            <a:off x="1353695" y="5083684"/>
            <a:ext cx="7267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7" idx="0"/>
            <a:endCxn id="56" idx="3"/>
          </p:cNvCxnSpPr>
          <p:nvPr/>
        </p:nvCxnSpPr>
        <p:spPr>
          <a:xfrm flipV="1">
            <a:off x="1297985" y="4626484"/>
            <a:ext cx="20490" cy="326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3" idx="0"/>
            <a:endCxn id="54" idx="4"/>
          </p:cNvCxnSpPr>
          <p:nvPr/>
        </p:nvCxnSpPr>
        <p:spPr>
          <a:xfrm flipV="1">
            <a:off x="2821985" y="4725106"/>
            <a:ext cx="0" cy="456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loud 61"/>
          <p:cNvSpPr/>
          <p:nvPr/>
        </p:nvSpPr>
        <p:spPr>
          <a:xfrm>
            <a:off x="4953000" y="1676400"/>
            <a:ext cx="2627799" cy="14097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63" name="Straight Connector 62"/>
          <p:cNvCxnSpPr>
            <a:stCxn id="66" idx="5"/>
            <a:endCxn id="64" idx="2"/>
          </p:cNvCxnSpPr>
          <p:nvPr/>
        </p:nvCxnSpPr>
        <p:spPr>
          <a:xfrm>
            <a:off x="6382895" y="2492884"/>
            <a:ext cx="551304" cy="1744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6934199" y="2590800"/>
            <a:ext cx="157572" cy="1531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934199" y="1981200"/>
            <a:ext cx="157572" cy="1531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248399" y="2362200"/>
            <a:ext cx="157572" cy="15310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5486399" y="1905000"/>
            <a:ext cx="157572" cy="1531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410199" y="2362200"/>
            <a:ext cx="157572" cy="1531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stCxn id="66" idx="1"/>
            <a:endCxn id="67" idx="5"/>
          </p:cNvCxnSpPr>
          <p:nvPr/>
        </p:nvCxnSpPr>
        <p:spPr>
          <a:xfrm flipH="1" flipV="1">
            <a:off x="5620895" y="2035684"/>
            <a:ext cx="650580" cy="348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6" idx="3"/>
            <a:endCxn id="68" idx="5"/>
          </p:cNvCxnSpPr>
          <p:nvPr/>
        </p:nvCxnSpPr>
        <p:spPr>
          <a:xfrm flipH="1">
            <a:off x="5544695" y="2492884"/>
            <a:ext cx="7267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8" idx="0"/>
            <a:endCxn id="67" idx="3"/>
          </p:cNvCxnSpPr>
          <p:nvPr/>
        </p:nvCxnSpPr>
        <p:spPr>
          <a:xfrm flipV="1">
            <a:off x="5488985" y="2035684"/>
            <a:ext cx="20490" cy="326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64" idx="0"/>
            <a:endCxn id="65" idx="4"/>
          </p:cNvCxnSpPr>
          <p:nvPr/>
        </p:nvCxnSpPr>
        <p:spPr>
          <a:xfrm flipV="1">
            <a:off x="7012985" y="2134306"/>
            <a:ext cx="0" cy="456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65" idx="3"/>
          </p:cNvCxnSpPr>
          <p:nvPr/>
        </p:nvCxnSpPr>
        <p:spPr>
          <a:xfrm flipV="1">
            <a:off x="6400800" y="2111884"/>
            <a:ext cx="556475" cy="2944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381000" y="1371600"/>
            <a:ext cx="3048000" cy="2438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https://encrypted-tbn2.google.com/images?q=tbn:ANd9GcQyvan8UxZa0KtP6dVCUfEM1Ve9EXEUkp202pItOK19rE5buIIY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600200"/>
            <a:ext cx="1397784" cy="1481138"/>
          </a:xfrm>
          <a:prstGeom prst="rect">
            <a:avLst/>
          </a:prstGeom>
          <a:noFill/>
        </p:spPr>
      </p:pic>
      <p:pic>
        <p:nvPicPr>
          <p:cNvPr id="91" name="Picture 2" descr="https://encrypted-tbn2.google.com/images?q=tbn:ANd9GcQyvan8UxZa0KtP6dVCUfEM1Ve9EXEUkp202pItOK19rE5buIIY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429000"/>
            <a:ext cx="1397784" cy="1481138"/>
          </a:xfrm>
          <a:prstGeom prst="rect">
            <a:avLst/>
          </a:prstGeom>
          <a:noFill/>
        </p:spPr>
      </p:pic>
      <p:pic>
        <p:nvPicPr>
          <p:cNvPr id="92" name="Picture 2" descr="https://encrypted-tbn2.google.com/images?q=tbn:ANd9GcQyvan8UxZa0KtP6dVCUfEM1Ve9EXEUkp202pItOK19rE5buIIY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5029200"/>
            <a:ext cx="1397784" cy="1481138"/>
          </a:xfrm>
          <a:prstGeom prst="rect">
            <a:avLst/>
          </a:prstGeom>
          <a:noFill/>
        </p:spPr>
      </p:pic>
      <p:sp>
        <p:nvSpPr>
          <p:cNvPr id="76" name="Cloud 75"/>
          <p:cNvSpPr/>
          <p:nvPr/>
        </p:nvSpPr>
        <p:spPr>
          <a:xfrm>
            <a:off x="4953000" y="5105400"/>
            <a:ext cx="2627799" cy="14097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934199" y="6019800"/>
            <a:ext cx="157572" cy="1531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934199" y="5410200"/>
            <a:ext cx="157572" cy="1531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248399" y="5791200"/>
            <a:ext cx="157572" cy="15310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5486399" y="5334000"/>
            <a:ext cx="157572" cy="1531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5410199" y="5791200"/>
            <a:ext cx="157572" cy="1531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>
            <a:stCxn id="85" idx="0"/>
            <a:endCxn id="84" idx="3"/>
          </p:cNvCxnSpPr>
          <p:nvPr/>
        </p:nvCxnSpPr>
        <p:spPr>
          <a:xfrm flipV="1">
            <a:off x="5488985" y="5464684"/>
            <a:ext cx="20490" cy="326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0" idx="0"/>
            <a:endCxn id="81" idx="4"/>
          </p:cNvCxnSpPr>
          <p:nvPr/>
        </p:nvCxnSpPr>
        <p:spPr>
          <a:xfrm flipV="1">
            <a:off x="7012985" y="5563306"/>
            <a:ext cx="0" cy="456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Picture 2" descr="https://encrypted-tbn2.google.com/images?q=tbn:ANd9GcQyvan8UxZa0KtP6dVCUfEM1Ve9EXEUkp202pItOK19rE5buIIY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029200"/>
            <a:ext cx="1397784" cy="1481138"/>
          </a:xfrm>
          <a:prstGeom prst="rect">
            <a:avLst/>
          </a:prstGeom>
          <a:noFill/>
        </p:spPr>
      </p:pic>
      <p:sp>
        <p:nvSpPr>
          <p:cNvPr id="74" name="&quot;No&quot; Symbol 73"/>
          <p:cNvSpPr/>
          <p:nvPr/>
        </p:nvSpPr>
        <p:spPr>
          <a:xfrm>
            <a:off x="7467600" y="5105400"/>
            <a:ext cx="1524000" cy="1447800"/>
          </a:xfrm>
          <a:prstGeom prst="noSmoking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657600" y="1524000"/>
            <a:ext cx="9124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ym typeface="Mathematica1"/>
              </a:rPr>
              <a:t></a:t>
            </a:r>
            <a:r>
              <a:rPr lang="en-US" sz="6000" baseline="-25000" dirty="0" smtClean="0">
                <a:sym typeface="Mathematica1"/>
              </a:rPr>
              <a:t>v</a:t>
            </a:r>
            <a:endParaRPr lang="en-US" sz="6000" baseline="-25000" dirty="0"/>
          </a:p>
        </p:txBody>
      </p:sp>
      <p:sp>
        <p:nvSpPr>
          <p:cNvPr id="78" name="Rectangle 77"/>
          <p:cNvSpPr/>
          <p:nvPr/>
        </p:nvSpPr>
        <p:spPr>
          <a:xfrm>
            <a:off x="3810000" y="3505200"/>
            <a:ext cx="9124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ym typeface="Mathematica1"/>
              </a:rPr>
              <a:t></a:t>
            </a:r>
            <a:r>
              <a:rPr lang="en-US" sz="6000" baseline="-25000" dirty="0" smtClean="0">
                <a:sym typeface="Mathematica1"/>
              </a:rPr>
              <a:t>v</a:t>
            </a:r>
            <a:endParaRPr lang="en-US" sz="6000" baseline="-25000" dirty="0"/>
          </a:p>
        </p:txBody>
      </p:sp>
      <p:sp>
        <p:nvSpPr>
          <p:cNvPr id="83" name="Rectangle 82"/>
          <p:cNvSpPr/>
          <p:nvPr/>
        </p:nvSpPr>
        <p:spPr>
          <a:xfrm>
            <a:off x="152400" y="4419600"/>
            <a:ext cx="9124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ym typeface="Mathematica1"/>
              </a:rPr>
              <a:t></a:t>
            </a:r>
            <a:r>
              <a:rPr lang="en-US" sz="6000" baseline="-25000" dirty="0" smtClean="0">
                <a:sym typeface="Mathematica1"/>
              </a:rPr>
              <a:t>v</a:t>
            </a:r>
            <a:endParaRPr lang="en-US" sz="6000" baseline="-25000" dirty="0"/>
          </a:p>
        </p:txBody>
      </p:sp>
      <p:sp>
        <p:nvSpPr>
          <p:cNvPr id="86" name="Rectangle 85"/>
          <p:cNvSpPr/>
          <p:nvPr/>
        </p:nvSpPr>
        <p:spPr>
          <a:xfrm>
            <a:off x="4495800" y="5181600"/>
            <a:ext cx="9124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ym typeface="Mathematica1"/>
              </a:rPr>
              <a:t></a:t>
            </a:r>
            <a:r>
              <a:rPr lang="en-US" sz="6000" baseline="-25000" dirty="0" smtClean="0">
                <a:sym typeface="Mathematica1"/>
              </a:rPr>
              <a:t>v</a:t>
            </a:r>
            <a:endParaRPr lang="en-US" sz="60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80" grpId="0" animBg="1"/>
      <p:bldP spid="81" grpId="0" animBg="1"/>
      <p:bldP spid="82" grpId="0" animBg="1"/>
      <p:bldP spid="84" grpId="0" animBg="1"/>
      <p:bldP spid="85" grpId="0" animBg="1"/>
      <p:bldP spid="74" grpId="0" animBg="1"/>
      <p:bldP spid="83" grpId="0"/>
      <p:bldP spid="86" grpId="0"/>
      <p:bldP spid="8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Adjacency</a:t>
            </a:r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3581400" y="1752600"/>
            <a:ext cx="9124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ym typeface="Mathematica1"/>
              </a:rPr>
              <a:t></a:t>
            </a:r>
            <a:r>
              <a:rPr lang="en-US" sz="6000" baseline="-25000" dirty="0" smtClean="0">
                <a:sym typeface="Mathematica1"/>
              </a:rPr>
              <a:t>v</a:t>
            </a:r>
            <a:endParaRPr lang="en-US" sz="6000" baseline="-25000" dirty="0"/>
          </a:p>
        </p:txBody>
      </p:sp>
      <p:pic>
        <p:nvPicPr>
          <p:cNvPr id="68610" name="Picture 2" descr="https://encrypted-tbn2.google.com/images?q=tbn:ANd9GcQKlX_y4Wjax_dyRgdC22JB_PqJgyDDj2crFKuboz4UPn9nShG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81200"/>
            <a:ext cx="609599" cy="609600"/>
          </a:xfrm>
          <a:prstGeom prst="rect">
            <a:avLst/>
          </a:prstGeom>
          <a:noFill/>
        </p:spPr>
      </p:pic>
      <p:cxnSp>
        <p:nvCxnSpPr>
          <p:cNvPr id="93" name="Straight Connector 92"/>
          <p:cNvCxnSpPr/>
          <p:nvPr/>
        </p:nvCxnSpPr>
        <p:spPr>
          <a:xfrm flipH="1" flipV="1">
            <a:off x="685800" y="2514600"/>
            <a:ext cx="114300" cy="914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14" name="Picture 6" descr="https://encrypted-tbn1.google.com/images?q=tbn:ANd9GcT2GAjjNNaEX1mNX0JZl7nhhvuEoEtrHX3trnnIgNzfbfyNt1KG6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295400"/>
            <a:ext cx="721038" cy="1066800"/>
          </a:xfrm>
          <a:prstGeom prst="rect">
            <a:avLst/>
          </a:prstGeom>
          <a:noFill/>
        </p:spPr>
      </p:pic>
      <p:cxnSp>
        <p:nvCxnSpPr>
          <p:cNvPr id="96" name="Straight Connector 95"/>
          <p:cNvCxnSpPr>
            <a:endCxn id="68614" idx="1"/>
          </p:cNvCxnSpPr>
          <p:nvPr/>
        </p:nvCxnSpPr>
        <p:spPr>
          <a:xfrm flipV="1">
            <a:off x="990600" y="1828800"/>
            <a:ext cx="685800" cy="4572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16" name="Picture 8" descr="https://encrypted-tbn2.google.com/images?q=tbn:ANd9GcSW9QyCZvUk5obPHLt_n-3cuRfRRr3plUwGVhgxCNs-VDOSF9n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514600"/>
            <a:ext cx="1220770" cy="914400"/>
          </a:xfrm>
          <a:prstGeom prst="rect">
            <a:avLst/>
          </a:prstGeom>
          <a:noFill/>
        </p:spPr>
      </p:pic>
      <p:cxnSp>
        <p:nvCxnSpPr>
          <p:cNvPr id="102" name="Straight Connector 101"/>
          <p:cNvCxnSpPr>
            <a:stCxn id="68616" idx="1"/>
          </p:cNvCxnSpPr>
          <p:nvPr/>
        </p:nvCxnSpPr>
        <p:spPr>
          <a:xfrm flipH="1" flipV="1">
            <a:off x="990600" y="2438400"/>
            <a:ext cx="1066800" cy="533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18" name="Picture 10" descr="https://encrypted-tbn2.google.com/images?q=tbn:ANd9GcTkDkNXNw-XqDk8DzwDlXFUpLM-DxfJI758wyW-fH073mTFpPxMR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3505200"/>
            <a:ext cx="912738" cy="1371600"/>
          </a:xfrm>
          <a:prstGeom prst="rect">
            <a:avLst/>
          </a:prstGeom>
          <a:noFill/>
        </p:spPr>
      </p:pic>
      <p:cxnSp>
        <p:nvCxnSpPr>
          <p:cNvPr id="105" name="Straight Connector 104"/>
          <p:cNvCxnSpPr>
            <a:stCxn id="68610" idx="2"/>
          </p:cNvCxnSpPr>
          <p:nvPr/>
        </p:nvCxnSpPr>
        <p:spPr>
          <a:xfrm>
            <a:off x="838200" y="2590800"/>
            <a:ext cx="1295400" cy="1066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20" name="Picture 12" descr="https://encrypted-tbn1.google.com/images?q=tbn:ANd9GcSLCeBXO2FTuHEr9TRKJExzE5k6y73DC0x5tk77Kl42rFa9KWV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505199"/>
            <a:ext cx="914400" cy="1361661"/>
          </a:xfrm>
          <a:prstGeom prst="rect">
            <a:avLst/>
          </a:prstGeom>
          <a:noFill/>
        </p:spPr>
      </p:pic>
      <p:pic>
        <p:nvPicPr>
          <p:cNvPr id="106" name="Picture 2" descr="https://encrypted-tbn2.google.com/images?q=tbn:ANd9GcQKlX_y4Wjax_dyRgdC22JB_PqJgyDDj2crFKuboz4UPn9nShG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609599" cy="609600"/>
          </a:xfrm>
          <a:prstGeom prst="rect">
            <a:avLst/>
          </a:prstGeom>
          <a:noFill/>
        </p:spPr>
      </p:pic>
      <p:pic>
        <p:nvPicPr>
          <p:cNvPr id="108" name="Picture 6" descr="https://encrypted-tbn1.google.com/images?q=tbn:ANd9GcT2GAjjNNaEX1mNX0JZl7nhhvuEoEtrHX3trnnIgNzfbfyNt1KG6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143000"/>
            <a:ext cx="721038" cy="1066800"/>
          </a:xfrm>
          <a:prstGeom prst="rect">
            <a:avLst/>
          </a:prstGeom>
          <a:noFill/>
        </p:spPr>
      </p:pic>
      <p:cxnSp>
        <p:nvCxnSpPr>
          <p:cNvPr id="109" name="Straight Connector 108"/>
          <p:cNvCxnSpPr>
            <a:endCxn id="108" idx="1"/>
          </p:cNvCxnSpPr>
          <p:nvPr/>
        </p:nvCxnSpPr>
        <p:spPr>
          <a:xfrm flipV="1">
            <a:off x="5562600" y="1676400"/>
            <a:ext cx="685800" cy="4572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8" descr="https://encrypted-tbn2.google.com/images?q=tbn:ANd9GcSW9QyCZvUk5obPHLt_n-3cuRfRRr3plUwGVhgxCNs-VDOSF9n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362200"/>
            <a:ext cx="1220770" cy="914400"/>
          </a:xfrm>
          <a:prstGeom prst="rect">
            <a:avLst/>
          </a:prstGeom>
          <a:noFill/>
        </p:spPr>
      </p:pic>
      <p:cxnSp>
        <p:nvCxnSpPr>
          <p:cNvPr id="111" name="Straight Connector 110"/>
          <p:cNvCxnSpPr>
            <a:stCxn id="110" idx="1"/>
          </p:cNvCxnSpPr>
          <p:nvPr/>
        </p:nvCxnSpPr>
        <p:spPr>
          <a:xfrm flipH="1" flipV="1">
            <a:off x="5562600" y="2286000"/>
            <a:ext cx="1066800" cy="533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Picture 10" descr="https://encrypted-tbn2.google.com/images?q=tbn:ANd9GcTkDkNXNw-XqDk8DzwDlXFUpLM-DxfJI758wyW-fH073mTFpPxMR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3352800"/>
            <a:ext cx="912738" cy="1371600"/>
          </a:xfrm>
          <a:prstGeom prst="rect">
            <a:avLst/>
          </a:prstGeom>
          <a:noFill/>
        </p:spPr>
      </p:pic>
      <p:pic>
        <p:nvPicPr>
          <p:cNvPr id="114" name="Picture 12" descr="https://encrypted-tbn1.google.com/images?q=tbn:ANd9GcSLCeBXO2FTuHEr9TRKJExzE5k6y73DC0x5tk77Kl42rFa9KWV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3352799"/>
            <a:ext cx="914400" cy="1361661"/>
          </a:xfrm>
          <a:prstGeom prst="rect">
            <a:avLst/>
          </a:prstGeom>
          <a:noFill/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7200" y="1219200"/>
            <a:ext cx="53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0" y="1371600"/>
            <a:ext cx="53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1524000" y="4038600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…</a:t>
            </a:r>
            <a:endParaRPr lang="en-US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096000" y="3810000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…</a:t>
            </a:r>
            <a:endParaRPr lang="en-US" sz="3200" b="1" dirty="0"/>
          </a:p>
        </p:txBody>
      </p:sp>
      <p:pic>
        <p:nvPicPr>
          <p:cNvPr id="28" name="Picture 14" descr="https://encrypted-tbn2.google.com/images?q=tbn:ANd9GcS6Jd5XhcRuc4RdLxleZNCgqiSKMY320ozB386ajSMkxoAz-dD_3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3581400"/>
            <a:ext cx="1156137" cy="762000"/>
          </a:xfrm>
          <a:prstGeom prst="rect">
            <a:avLst/>
          </a:prstGeom>
          <a:noFill/>
        </p:spPr>
      </p:pic>
      <p:pic>
        <p:nvPicPr>
          <p:cNvPr id="29" name="Picture 14" descr="https://encrypted-tbn2.google.com/images?q=tbn:ANd9GcS6Jd5XhcRuc4RdLxleZNCgqiSKMY320ozB386ajSMkxoAz-dD_3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3505200"/>
            <a:ext cx="1156137" cy="762000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304800" y="5181600"/>
            <a:ext cx="8305800" cy="1219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04800" y="4876800"/>
            <a:ext cx="8534400" cy="1754326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Pr[A(G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)=             ] ≤</a:t>
            </a:r>
            <a:r>
              <a:rPr lang="en-US" sz="3600" dirty="0" err="1" smtClean="0"/>
              <a:t>e</a:t>
            </a:r>
            <a:r>
              <a:rPr lang="en-US" sz="3600" b="1" baseline="30000" dirty="0" err="1" smtClean="0">
                <a:sym typeface="Mathematica1Mono"/>
              </a:rPr>
              <a:t></a:t>
            </a:r>
            <a:r>
              <a:rPr lang="en-US" sz="3600" dirty="0" err="1" smtClean="0"/>
              <a:t>Pr</a:t>
            </a:r>
            <a:r>
              <a:rPr lang="en-US" sz="3600" dirty="0" smtClean="0"/>
              <a:t>[A(G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)=             ] + </a:t>
            </a:r>
            <a:r>
              <a:rPr lang="en-US" sz="3600" b="1" dirty="0" smtClean="0">
                <a:sym typeface="Mathematica1Mono"/>
              </a:rPr>
              <a:t></a:t>
            </a:r>
          </a:p>
          <a:p>
            <a:endParaRPr lang="en-US" sz="3600" dirty="0"/>
          </a:p>
        </p:txBody>
      </p:sp>
      <p:pic>
        <p:nvPicPr>
          <p:cNvPr id="32" name="Picture 14" descr="https://encrypted-tbn2.google.com/images?q=tbn:ANd9GcS6Jd5XhcRuc4RdLxleZNCgqiSKMY320ozB386ajSMkxoAz-dD_3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9800" y="5410200"/>
            <a:ext cx="1156137" cy="762000"/>
          </a:xfrm>
          <a:prstGeom prst="rect">
            <a:avLst/>
          </a:prstGeom>
          <a:noFill/>
        </p:spPr>
      </p:pic>
      <p:pic>
        <p:nvPicPr>
          <p:cNvPr id="33" name="Picture 14" descr="https://encrypted-tbn2.google.com/images?q=tbn:ANd9GcS6Jd5XhcRuc4RdLxleZNCgqiSKMY320ozB386ajSMkxoAz-dD_3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5410200"/>
            <a:ext cx="1156138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Adjacency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304800" y="5105400"/>
            <a:ext cx="8686800" cy="120032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Johnny’s mom cannot tell if he watches R-rated movies. </a:t>
            </a:r>
            <a:endParaRPr lang="en-US" sz="3600" dirty="0"/>
          </a:p>
        </p:txBody>
      </p:sp>
      <p:sp>
        <p:nvSpPr>
          <p:cNvPr id="88" name="Rectangle 87"/>
          <p:cNvSpPr/>
          <p:nvPr/>
        </p:nvSpPr>
        <p:spPr>
          <a:xfrm>
            <a:off x="3581400" y="1752600"/>
            <a:ext cx="9124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ym typeface="Mathematica1"/>
              </a:rPr>
              <a:t></a:t>
            </a:r>
            <a:r>
              <a:rPr lang="en-US" sz="6000" baseline="-25000" dirty="0" smtClean="0">
                <a:sym typeface="Mathematica1"/>
              </a:rPr>
              <a:t>v</a:t>
            </a:r>
            <a:endParaRPr lang="en-US" sz="6000" baseline="-25000" dirty="0"/>
          </a:p>
        </p:txBody>
      </p:sp>
      <p:pic>
        <p:nvPicPr>
          <p:cNvPr id="68610" name="Picture 2" descr="https://encrypted-tbn2.google.com/images?q=tbn:ANd9GcQKlX_y4Wjax_dyRgdC22JB_PqJgyDDj2crFKuboz4UPn9nShG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81200"/>
            <a:ext cx="609599" cy="609600"/>
          </a:xfrm>
          <a:prstGeom prst="rect">
            <a:avLst/>
          </a:prstGeom>
          <a:noFill/>
        </p:spPr>
      </p:pic>
      <p:cxnSp>
        <p:nvCxnSpPr>
          <p:cNvPr id="93" name="Straight Connector 92"/>
          <p:cNvCxnSpPr/>
          <p:nvPr/>
        </p:nvCxnSpPr>
        <p:spPr>
          <a:xfrm flipH="1" flipV="1">
            <a:off x="685800" y="2514600"/>
            <a:ext cx="114300" cy="914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14" name="Picture 6" descr="https://encrypted-tbn1.google.com/images?q=tbn:ANd9GcT2GAjjNNaEX1mNX0JZl7nhhvuEoEtrHX3trnnIgNzfbfyNt1KG6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295400"/>
            <a:ext cx="721038" cy="1066800"/>
          </a:xfrm>
          <a:prstGeom prst="rect">
            <a:avLst/>
          </a:prstGeom>
          <a:noFill/>
        </p:spPr>
      </p:pic>
      <p:cxnSp>
        <p:nvCxnSpPr>
          <p:cNvPr id="96" name="Straight Connector 95"/>
          <p:cNvCxnSpPr>
            <a:endCxn id="68614" idx="1"/>
          </p:cNvCxnSpPr>
          <p:nvPr/>
        </p:nvCxnSpPr>
        <p:spPr>
          <a:xfrm flipV="1">
            <a:off x="990600" y="1828800"/>
            <a:ext cx="685800" cy="4572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16" name="Picture 8" descr="https://encrypted-tbn2.google.com/images?q=tbn:ANd9GcSW9QyCZvUk5obPHLt_n-3cuRfRRr3plUwGVhgxCNs-VDOSF9n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514600"/>
            <a:ext cx="1220770" cy="914400"/>
          </a:xfrm>
          <a:prstGeom prst="rect">
            <a:avLst/>
          </a:prstGeom>
          <a:noFill/>
        </p:spPr>
      </p:pic>
      <p:cxnSp>
        <p:nvCxnSpPr>
          <p:cNvPr id="102" name="Straight Connector 101"/>
          <p:cNvCxnSpPr>
            <a:stCxn id="68616" idx="1"/>
          </p:cNvCxnSpPr>
          <p:nvPr/>
        </p:nvCxnSpPr>
        <p:spPr>
          <a:xfrm flipH="1" flipV="1">
            <a:off x="990600" y="2438400"/>
            <a:ext cx="1066800" cy="533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18" name="Picture 10" descr="https://encrypted-tbn2.google.com/images?q=tbn:ANd9GcTkDkNXNw-XqDk8DzwDlXFUpLM-DxfJI758wyW-fH073mTFpPxMR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3505200"/>
            <a:ext cx="912738" cy="1371600"/>
          </a:xfrm>
          <a:prstGeom prst="rect">
            <a:avLst/>
          </a:prstGeom>
          <a:noFill/>
        </p:spPr>
      </p:pic>
      <p:cxnSp>
        <p:nvCxnSpPr>
          <p:cNvPr id="105" name="Straight Connector 104"/>
          <p:cNvCxnSpPr>
            <a:stCxn id="68610" idx="2"/>
          </p:cNvCxnSpPr>
          <p:nvPr/>
        </p:nvCxnSpPr>
        <p:spPr>
          <a:xfrm>
            <a:off x="838200" y="2590800"/>
            <a:ext cx="1295400" cy="1066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20" name="Picture 12" descr="https://encrypted-tbn1.google.com/images?q=tbn:ANd9GcSLCeBXO2FTuHEr9TRKJExzE5k6y73DC0x5tk77Kl42rFa9KWV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505199"/>
            <a:ext cx="914400" cy="1361661"/>
          </a:xfrm>
          <a:prstGeom prst="rect">
            <a:avLst/>
          </a:prstGeom>
          <a:noFill/>
        </p:spPr>
      </p:pic>
      <p:pic>
        <p:nvPicPr>
          <p:cNvPr id="106" name="Picture 2" descr="https://encrypted-tbn2.google.com/images?q=tbn:ANd9GcQKlX_y4Wjax_dyRgdC22JB_PqJgyDDj2crFKuboz4UPn9nShG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609599" cy="609600"/>
          </a:xfrm>
          <a:prstGeom prst="rect">
            <a:avLst/>
          </a:prstGeom>
          <a:noFill/>
        </p:spPr>
      </p:pic>
      <p:pic>
        <p:nvPicPr>
          <p:cNvPr id="108" name="Picture 6" descr="https://encrypted-tbn1.google.com/images?q=tbn:ANd9GcT2GAjjNNaEX1mNX0JZl7nhhvuEoEtrHX3trnnIgNzfbfyNt1KG6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143000"/>
            <a:ext cx="721038" cy="1066800"/>
          </a:xfrm>
          <a:prstGeom prst="rect">
            <a:avLst/>
          </a:prstGeom>
          <a:noFill/>
        </p:spPr>
      </p:pic>
      <p:cxnSp>
        <p:nvCxnSpPr>
          <p:cNvPr id="109" name="Straight Connector 108"/>
          <p:cNvCxnSpPr>
            <a:endCxn id="108" idx="1"/>
          </p:cNvCxnSpPr>
          <p:nvPr/>
        </p:nvCxnSpPr>
        <p:spPr>
          <a:xfrm flipV="1">
            <a:off x="5562600" y="1676400"/>
            <a:ext cx="685800" cy="4572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8" descr="https://encrypted-tbn2.google.com/images?q=tbn:ANd9GcSW9QyCZvUk5obPHLt_n-3cuRfRRr3plUwGVhgxCNs-VDOSF9n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362200"/>
            <a:ext cx="1220770" cy="914400"/>
          </a:xfrm>
          <a:prstGeom prst="rect">
            <a:avLst/>
          </a:prstGeom>
          <a:noFill/>
        </p:spPr>
      </p:pic>
      <p:cxnSp>
        <p:nvCxnSpPr>
          <p:cNvPr id="111" name="Straight Connector 110"/>
          <p:cNvCxnSpPr>
            <a:stCxn id="110" idx="1"/>
          </p:cNvCxnSpPr>
          <p:nvPr/>
        </p:nvCxnSpPr>
        <p:spPr>
          <a:xfrm flipH="1" flipV="1">
            <a:off x="5562600" y="2286000"/>
            <a:ext cx="1066800" cy="533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Picture 10" descr="https://encrypted-tbn2.google.com/images?q=tbn:ANd9GcTkDkNXNw-XqDk8DzwDlXFUpLM-DxfJI758wyW-fH073mTFpPxMR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3352800"/>
            <a:ext cx="912738" cy="1371600"/>
          </a:xfrm>
          <a:prstGeom prst="rect">
            <a:avLst/>
          </a:prstGeom>
          <a:noFill/>
        </p:spPr>
      </p:pic>
      <p:pic>
        <p:nvPicPr>
          <p:cNvPr id="114" name="Picture 12" descr="https://encrypted-tbn1.google.com/images?q=tbn:ANd9GcSLCeBXO2FTuHEr9TRKJExzE5k6y73DC0x5tk77Kl42rFa9KWV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3352799"/>
            <a:ext cx="914400" cy="1361661"/>
          </a:xfrm>
          <a:prstGeom prst="rect">
            <a:avLst/>
          </a:prstGeom>
          <a:noFill/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7200" y="1219200"/>
            <a:ext cx="53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0" y="1371600"/>
            <a:ext cx="53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1524000" y="4038600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…</a:t>
            </a:r>
            <a:endParaRPr lang="en-US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096000" y="3810000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…</a:t>
            </a:r>
            <a:endParaRPr lang="en-US" sz="3200" b="1" dirty="0"/>
          </a:p>
        </p:txBody>
      </p:sp>
      <p:pic>
        <p:nvPicPr>
          <p:cNvPr id="28" name="Picture 14" descr="https://encrypted-tbn2.google.com/images?q=tbn:ANd9GcS6Jd5XhcRuc4RdLxleZNCgqiSKMY320ozB386ajSMkxoAz-dD_3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3581400"/>
            <a:ext cx="1156137" cy="762000"/>
          </a:xfrm>
          <a:prstGeom prst="rect">
            <a:avLst/>
          </a:prstGeom>
          <a:noFill/>
        </p:spPr>
      </p:pic>
      <p:pic>
        <p:nvPicPr>
          <p:cNvPr id="29" name="Picture 14" descr="https://encrypted-tbn2.google.com/images?q=tbn:ANd9GcS6Jd5XhcRuc4RdLxleZNCgqiSKMY320ozB386ajSMkxoAz-dD_3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3505200"/>
            <a:ext cx="1156137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Edge Adjacency Model</a:t>
            </a:r>
          </a:p>
          <a:p>
            <a:pPr lvl="1"/>
            <a:r>
              <a:rPr lang="en-US" dirty="0" smtClean="0"/>
              <a:t>Degree Distribution [HLM’09]</a:t>
            </a:r>
          </a:p>
          <a:p>
            <a:pPr lvl="1"/>
            <a:r>
              <a:rPr lang="en-US" dirty="0" smtClean="0"/>
              <a:t>Cut Queries [BBDS’12]</a:t>
            </a:r>
          </a:p>
          <a:p>
            <a:pPr lvl="1"/>
            <a:r>
              <a:rPr lang="en-US" dirty="0" err="1" smtClean="0"/>
              <a:t>Subgraph</a:t>
            </a:r>
            <a:r>
              <a:rPr lang="en-US" dirty="0" smtClean="0"/>
              <a:t> Counting [KRSY’11]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This Work: Vertex Adjacency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</a:p>
          <a:p>
            <a:r>
              <a:rPr lang="en-US" b="1" dirty="0" smtClean="0"/>
              <a:t>The Problem</a:t>
            </a:r>
          </a:p>
          <a:p>
            <a:pPr lvl="1"/>
            <a:r>
              <a:rPr lang="en-US" dirty="0" smtClean="0"/>
              <a:t>Interesting Queries</a:t>
            </a:r>
          </a:p>
          <a:p>
            <a:pPr lvl="1"/>
            <a:r>
              <a:rPr lang="en-US" dirty="0" smtClean="0"/>
              <a:t>Sensitivity of a Query</a:t>
            </a:r>
          </a:p>
          <a:p>
            <a:pPr lvl="1"/>
            <a:r>
              <a:rPr lang="en-US" dirty="0" smtClean="0"/>
              <a:t>Interesting Queries have High Sensitivity</a:t>
            </a:r>
          </a:p>
          <a:p>
            <a:r>
              <a:rPr lang="en-US" dirty="0" smtClean="0"/>
              <a:t>Restricted Sensitivity </a:t>
            </a:r>
          </a:p>
          <a:p>
            <a:r>
              <a:rPr lang="en-US" dirty="0" smtClean="0"/>
              <a:t>Algorithms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Profile Query</a:t>
            </a:r>
            <a:endParaRPr lang="en-US" dirty="0"/>
          </a:p>
        </p:txBody>
      </p:sp>
      <p:sp>
        <p:nvSpPr>
          <p:cNvPr id="30" name="Cloud 29"/>
          <p:cNvSpPr/>
          <p:nvPr/>
        </p:nvSpPr>
        <p:spPr>
          <a:xfrm>
            <a:off x="1828800" y="1600200"/>
            <a:ext cx="5255598" cy="2819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31" name="Straight Connector 30"/>
          <p:cNvCxnSpPr>
            <a:stCxn id="35" idx="7"/>
            <a:endCxn id="34" idx="3"/>
          </p:cNvCxnSpPr>
          <p:nvPr/>
        </p:nvCxnSpPr>
        <p:spPr>
          <a:xfrm flipV="1">
            <a:off x="4459992" y="2547367"/>
            <a:ext cx="1148760" cy="4692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5" idx="5"/>
            <a:endCxn id="33" idx="2"/>
          </p:cNvCxnSpPr>
          <p:nvPr/>
        </p:nvCxnSpPr>
        <p:spPr>
          <a:xfrm>
            <a:off x="4459992" y="3233167"/>
            <a:ext cx="1026408" cy="1965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486400" y="32766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562600" y="22860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191000" y="2971800"/>
            <a:ext cx="315144" cy="3062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200400" y="2438400"/>
            <a:ext cx="315144" cy="30621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590800" y="3200400"/>
            <a:ext cx="315144" cy="30621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35" idx="1"/>
            <a:endCxn id="36" idx="5"/>
          </p:cNvCxnSpPr>
          <p:nvPr/>
        </p:nvCxnSpPr>
        <p:spPr>
          <a:xfrm flipH="1" flipV="1">
            <a:off x="3469392" y="2699767"/>
            <a:ext cx="767760" cy="31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905944" y="3200400"/>
            <a:ext cx="1285056" cy="1531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7" idx="7"/>
            <a:endCxn id="36" idx="3"/>
          </p:cNvCxnSpPr>
          <p:nvPr/>
        </p:nvCxnSpPr>
        <p:spPr>
          <a:xfrm flipV="1">
            <a:off x="2859792" y="2699767"/>
            <a:ext cx="386760" cy="5454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371600" y="47244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How many people know 2 </a:t>
            </a:r>
            <a:r>
              <a:rPr lang="en-US" sz="2400" dirty="0" smtClean="0">
                <a:solidFill>
                  <a:srgbClr val="FF0000"/>
                </a:solidFill>
              </a:rPr>
              <a:t>lawyers</a:t>
            </a:r>
            <a:r>
              <a:rPr lang="en-US" sz="2400" dirty="0" smtClean="0"/>
              <a:t> who know each other and 2 </a:t>
            </a:r>
            <a:r>
              <a:rPr lang="en-US" sz="2400" dirty="0" smtClean="0">
                <a:solidFill>
                  <a:srgbClr val="00B050"/>
                </a:solidFill>
              </a:rPr>
              <a:t>doctors</a:t>
            </a:r>
            <a:r>
              <a:rPr lang="en-US" sz="2400" dirty="0" smtClean="0"/>
              <a:t> who know each other, but the </a:t>
            </a:r>
            <a:r>
              <a:rPr lang="en-US" sz="2400" dirty="0" smtClean="0">
                <a:solidFill>
                  <a:srgbClr val="FF0000"/>
                </a:solidFill>
              </a:rPr>
              <a:t>lawyers </a:t>
            </a:r>
            <a:r>
              <a:rPr lang="en-US" sz="2400" dirty="0" smtClean="0"/>
              <a:t>aren’t friends with the </a:t>
            </a:r>
            <a:r>
              <a:rPr lang="en-US" sz="2400" dirty="0" smtClean="0">
                <a:solidFill>
                  <a:srgbClr val="00B050"/>
                </a:solidFill>
              </a:rPr>
              <a:t>doctors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cxnSp>
        <p:nvCxnSpPr>
          <p:cNvPr id="42" name="Straight Connector 41"/>
          <p:cNvCxnSpPr>
            <a:stCxn id="33" idx="0"/>
            <a:endCxn id="34" idx="4"/>
          </p:cNvCxnSpPr>
          <p:nvPr/>
        </p:nvCxnSpPr>
        <p:spPr>
          <a:xfrm flipV="1">
            <a:off x="5643972" y="2592211"/>
            <a:ext cx="76200" cy="6843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Subgraph</a:t>
            </a:r>
            <a:r>
              <a:rPr lang="en-US" dirty="0" smtClean="0"/>
              <a:t> Counting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1752600" y="2133600"/>
            <a:ext cx="5255598" cy="2819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>
            <a:stCxn id="8" idx="7"/>
            <a:endCxn id="7" idx="3"/>
          </p:cNvCxnSpPr>
          <p:nvPr/>
        </p:nvCxnSpPr>
        <p:spPr>
          <a:xfrm flipV="1">
            <a:off x="4383792" y="3309367"/>
            <a:ext cx="615360" cy="393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953000" y="30480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14800" y="3657600"/>
            <a:ext cx="315144" cy="3062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24200" y="3124200"/>
            <a:ext cx="315144" cy="30621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8" idx="1"/>
            <a:endCxn id="9" idx="5"/>
          </p:cNvCxnSpPr>
          <p:nvPr/>
        </p:nvCxnSpPr>
        <p:spPr>
          <a:xfrm flipH="1" flipV="1">
            <a:off x="3393192" y="3385567"/>
            <a:ext cx="767760" cy="316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2"/>
            <a:endCxn id="9" idx="6"/>
          </p:cNvCxnSpPr>
          <p:nvPr/>
        </p:nvCxnSpPr>
        <p:spPr>
          <a:xfrm flipH="1">
            <a:off x="3439344" y="3201106"/>
            <a:ext cx="1513656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19200" y="4724400"/>
            <a:ext cx="6934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How many copies of K</a:t>
            </a:r>
            <a:r>
              <a:rPr lang="en-US" sz="2600" baseline="-25000" dirty="0" smtClean="0"/>
              <a:t>3</a:t>
            </a:r>
            <a:r>
              <a:rPr lang="en-US" sz="2600" dirty="0" smtClean="0"/>
              <a:t> does </a:t>
            </a:r>
            <a:r>
              <a:rPr lang="en-US" sz="2600" dirty="0" err="1" smtClean="0"/>
              <a:t>Facebook</a:t>
            </a:r>
            <a:r>
              <a:rPr lang="en-US" sz="2600" dirty="0" smtClean="0"/>
              <a:t> contain where one node is a </a:t>
            </a:r>
            <a:r>
              <a:rPr lang="en-US" sz="2600" dirty="0" smtClean="0">
                <a:solidFill>
                  <a:srgbClr val="00B050"/>
                </a:solidFill>
              </a:rPr>
              <a:t>doctor</a:t>
            </a:r>
            <a:r>
              <a:rPr lang="en-US" sz="2600" dirty="0" smtClean="0"/>
              <a:t>, one node is a </a:t>
            </a:r>
            <a:r>
              <a:rPr lang="en-US" sz="2600" dirty="0" smtClean="0">
                <a:solidFill>
                  <a:srgbClr val="00B0F0"/>
                </a:solidFill>
              </a:rPr>
              <a:t>professor</a:t>
            </a:r>
            <a:r>
              <a:rPr lang="en-US" sz="2600" dirty="0" smtClean="0"/>
              <a:t> and one node is a </a:t>
            </a:r>
            <a:r>
              <a:rPr lang="en-US" sz="2600" dirty="0" smtClean="0">
                <a:solidFill>
                  <a:srgbClr val="FF0000"/>
                </a:solidFill>
              </a:rPr>
              <a:t>lawyer</a:t>
            </a:r>
            <a:r>
              <a:rPr lang="en-US" sz="2600" dirty="0" smtClean="0"/>
              <a:t>?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loud 51"/>
          <p:cNvSpPr/>
          <p:nvPr/>
        </p:nvSpPr>
        <p:spPr>
          <a:xfrm>
            <a:off x="4953000" y="2667000"/>
            <a:ext cx="3352800" cy="3200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</a:t>
            </a:r>
            <a:r>
              <a:rPr lang="en-US" sz="2000" baseline="-25000" dirty="0" smtClean="0">
                <a:solidFill>
                  <a:schemeClr val="tx1"/>
                </a:solidFill>
              </a:rPr>
              <a:t>2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22" name="Cloud 21"/>
          <p:cNvSpPr/>
          <p:nvPr/>
        </p:nvSpPr>
        <p:spPr>
          <a:xfrm>
            <a:off x="228600" y="2743200"/>
            <a:ext cx="3352800" cy="3200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</a:t>
            </a:r>
            <a:r>
              <a:rPr lang="en-US" sz="2000" baseline="-25000" dirty="0" smtClean="0">
                <a:solidFill>
                  <a:schemeClr val="tx1"/>
                </a:solidFill>
              </a:rPr>
              <a:t>1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f(G) = “how many people in G know two </a:t>
            </a:r>
            <a:r>
              <a:rPr lang="en-US" dirty="0" smtClean="0">
                <a:solidFill>
                  <a:schemeClr val="accent6"/>
                </a:solidFill>
              </a:rPr>
              <a:t>pianists</a:t>
            </a:r>
            <a:r>
              <a:rPr lang="en-US" dirty="0" smtClean="0"/>
              <a:t>?”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676400" y="36576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90600" y="36576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905000" y="48006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362200" y="36576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914400" y="4800600"/>
            <a:ext cx="315144" cy="3062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85800" y="5181600"/>
            <a:ext cx="1905000" cy="76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914400" y="5257800"/>
            <a:ext cx="1558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f(G</a:t>
            </a:r>
            <a:r>
              <a:rPr lang="en-US" sz="3200" baseline="-25000" dirty="0" smtClean="0">
                <a:solidFill>
                  <a:schemeClr val="bg1"/>
                </a:solidFill>
              </a:rPr>
              <a:t>1</a:t>
            </a:r>
            <a:r>
              <a:rPr lang="en-US" sz="3200" dirty="0" smtClean="0">
                <a:solidFill>
                  <a:schemeClr val="bg1"/>
                </a:solidFill>
              </a:rPr>
              <a:t>) = 0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562600" y="5105400"/>
            <a:ext cx="1905000" cy="76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791200" y="5181600"/>
            <a:ext cx="1566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f(G</a:t>
            </a:r>
            <a:r>
              <a:rPr lang="en-US" sz="3200" baseline="-25000" dirty="0" smtClean="0">
                <a:solidFill>
                  <a:schemeClr val="bg1"/>
                </a:solidFill>
              </a:rPr>
              <a:t>2</a:t>
            </a:r>
            <a:r>
              <a:rPr lang="en-US" sz="3200" dirty="0" smtClean="0">
                <a:solidFill>
                  <a:schemeClr val="bg1"/>
                </a:solidFill>
              </a:rPr>
              <a:t>) = 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590800" y="2819400"/>
            <a:ext cx="29718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819400" y="2895600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GS</a:t>
            </a:r>
            <a:r>
              <a:rPr lang="en-US" sz="4000" baseline="-25000" dirty="0" err="1" smtClean="0">
                <a:solidFill>
                  <a:schemeClr val="bg1"/>
                </a:solidFill>
              </a:rPr>
              <a:t>f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=</a:t>
            </a:r>
            <a:r>
              <a:rPr lang="en-US" sz="4000" dirty="0" smtClean="0">
                <a:solidFill>
                  <a:schemeClr val="bg1"/>
                </a:solidFill>
              </a:rPr>
              <a:t> n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43" name="Straight Connector 42"/>
          <p:cNvCxnSpPr>
            <a:endCxn id="19" idx="2"/>
          </p:cNvCxnSpPr>
          <p:nvPr/>
        </p:nvCxnSpPr>
        <p:spPr>
          <a:xfrm>
            <a:off x="1981200" y="3810000"/>
            <a:ext cx="381000" cy="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8" idx="0"/>
            <a:endCxn id="19" idx="3"/>
          </p:cNvCxnSpPr>
          <p:nvPr/>
        </p:nvCxnSpPr>
        <p:spPr>
          <a:xfrm flipV="1">
            <a:off x="2062572" y="3918967"/>
            <a:ext cx="345780" cy="8816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0" idx="7"/>
            <a:endCxn id="19" idx="3"/>
          </p:cNvCxnSpPr>
          <p:nvPr/>
        </p:nvCxnSpPr>
        <p:spPr>
          <a:xfrm flipV="1">
            <a:off x="1183392" y="3918967"/>
            <a:ext cx="1224960" cy="9264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6629400" y="35814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933256" y="3579989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847656" y="4722989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304856" y="3579989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5857056" y="4722989"/>
            <a:ext cx="315144" cy="3062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>
            <a:endCxn id="58" idx="2"/>
          </p:cNvCxnSpPr>
          <p:nvPr/>
        </p:nvCxnSpPr>
        <p:spPr>
          <a:xfrm>
            <a:off x="6923856" y="3732389"/>
            <a:ext cx="381000" cy="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7" idx="0"/>
            <a:endCxn id="58" idx="3"/>
          </p:cNvCxnSpPr>
          <p:nvPr/>
        </p:nvCxnSpPr>
        <p:spPr>
          <a:xfrm flipV="1">
            <a:off x="7005228" y="3841356"/>
            <a:ext cx="345780" cy="8816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9" idx="7"/>
            <a:endCxn id="58" idx="3"/>
          </p:cNvCxnSpPr>
          <p:nvPr/>
        </p:nvCxnSpPr>
        <p:spPr>
          <a:xfrm flipV="1">
            <a:off x="6126048" y="3841356"/>
            <a:ext cx="1224960" cy="9264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5" idx="2"/>
            <a:endCxn id="56" idx="6"/>
          </p:cNvCxnSpPr>
          <p:nvPr/>
        </p:nvCxnSpPr>
        <p:spPr>
          <a:xfrm flipH="1" flipV="1">
            <a:off x="6248400" y="3733095"/>
            <a:ext cx="381000" cy="1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56" idx="4"/>
            <a:endCxn id="59" idx="0"/>
          </p:cNvCxnSpPr>
          <p:nvPr/>
        </p:nvCxnSpPr>
        <p:spPr>
          <a:xfrm flipH="1">
            <a:off x="6014628" y="3886200"/>
            <a:ext cx="76200" cy="836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56" idx="5"/>
            <a:endCxn id="57" idx="1"/>
          </p:cNvCxnSpPr>
          <p:nvPr/>
        </p:nvCxnSpPr>
        <p:spPr>
          <a:xfrm>
            <a:off x="6202248" y="3841356"/>
            <a:ext cx="691560" cy="9264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810000" y="3810000"/>
            <a:ext cx="9124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ym typeface="Mathematica1"/>
              </a:rPr>
              <a:t></a:t>
            </a:r>
            <a:r>
              <a:rPr lang="en-US" sz="6000" baseline="-25000" dirty="0" smtClean="0">
                <a:sym typeface="Mathematica1"/>
              </a:rPr>
              <a:t>v</a:t>
            </a:r>
            <a:endParaRPr lang="en-US" sz="6000" baseline="-25000" dirty="0"/>
          </a:p>
        </p:txBody>
      </p:sp>
      <p:sp>
        <p:nvSpPr>
          <p:cNvPr id="50" name="Freeform 49"/>
          <p:cNvSpPr/>
          <p:nvPr/>
        </p:nvSpPr>
        <p:spPr>
          <a:xfrm>
            <a:off x="6183086" y="3437467"/>
            <a:ext cx="1262743" cy="147562"/>
          </a:xfrm>
          <a:custGeom>
            <a:avLst/>
            <a:gdLst>
              <a:gd name="connsiteX0" fmla="*/ 1262743 w 1262743"/>
              <a:gd name="connsiteY0" fmla="*/ 133047 h 147562"/>
              <a:gd name="connsiteX1" fmla="*/ 566057 w 1262743"/>
              <a:gd name="connsiteY1" fmla="*/ 2419 h 147562"/>
              <a:gd name="connsiteX2" fmla="*/ 0 w 1262743"/>
              <a:gd name="connsiteY2" fmla="*/ 147562 h 147562"/>
              <a:gd name="connsiteX3" fmla="*/ 0 w 1262743"/>
              <a:gd name="connsiteY3" fmla="*/ 147562 h 14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743" h="147562">
                <a:moveTo>
                  <a:pt x="1262743" y="133047"/>
                </a:moveTo>
                <a:cubicBezTo>
                  <a:pt x="1019628" y="66523"/>
                  <a:pt x="776514" y="0"/>
                  <a:pt x="566057" y="2419"/>
                </a:cubicBezTo>
                <a:cubicBezTo>
                  <a:pt x="355600" y="4838"/>
                  <a:pt x="0" y="147562"/>
                  <a:pt x="0" y="147562"/>
                </a:cubicBezTo>
                <a:lnTo>
                  <a:pt x="0" y="147562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  <p:bldP spid="53" grpId="0"/>
      <p:bldP spid="61" grpId="0" animBg="1"/>
      <p:bldP spid="62" grpId="0"/>
      <p:bldP spid="63" grpId="0" animBg="1"/>
      <p:bldP spid="64" grpId="0" build="allAtOnce"/>
      <p:bldP spid="55" grpId="0" animBg="1"/>
      <p:bldP spid="56" grpId="0" animBg="1"/>
      <p:bldP spid="57" grpId="0" animBg="1"/>
      <p:bldP spid="58" grpId="0" animBg="1"/>
      <p:bldP spid="59" grpId="0" animBg="1"/>
      <p:bldP spid="32" grpId="0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600200"/>
            <a:ext cx="8077200" cy="2209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Global Sensitivity of f: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Local Profile Queries (f): </a:t>
            </a:r>
          </a:p>
          <a:p>
            <a:pPr algn="ctr">
              <a:buNone/>
            </a:pPr>
            <a:r>
              <a:rPr lang="en-US" dirty="0" err="1" smtClean="0"/>
              <a:t>GS</a:t>
            </a:r>
            <a:r>
              <a:rPr lang="en-US" baseline="-25000" dirty="0" err="1" smtClean="0"/>
              <a:t>f</a:t>
            </a:r>
            <a:r>
              <a:rPr lang="en-US" dirty="0" smtClean="0"/>
              <a:t> = n</a:t>
            </a:r>
            <a:endParaRPr lang="en-US" baseline="-25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057400" y="2362200"/>
          <a:ext cx="4676274" cy="1161427"/>
        </p:xfrm>
        <a:graphic>
          <a:graphicData uri="http://schemas.openxmlformats.org/presentationml/2006/ole">
            <p:oleObj spid="_x0000_s16385" name="Equation" r:id="rId4" imgW="194292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600200"/>
            <a:ext cx="7239000" cy="2057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Laplacian</a:t>
            </a:r>
            <a:r>
              <a:rPr lang="en-US" dirty="0" smtClean="0"/>
              <a:t>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None/>
            </a:pPr>
            <a:r>
              <a:rPr lang="en-US" dirty="0" smtClean="0"/>
              <a:t> The mechanism</a:t>
            </a:r>
          </a:p>
          <a:p>
            <a:pPr algn="ctr">
              <a:buNone/>
            </a:pPr>
            <a:r>
              <a:rPr lang="en-US" dirty="0" smtClean="0"/>
              <a:t>A(G) = f(G) + Lap(</a:t>
            </a:r>
            <a:r>
              <a:rPr lang="en-US" dirty="0" err="1" smtClean="0"/>
              <a:t>GS</a:t>
            </a:r>
            <a:r>
              <a:rPr lang="en-US" baseline="-25000" dirty="0" err="1" smtClean="0"/>
              <a:t>f</a:t>
            </a:r>
            <a:r>
              <a:rPr lang="en-US" dirty="0" smtClean="0"/>
              <a:t>/</a:t>
            </a:r>
            <a:r>
              <a:rPr lang="en-US" b="1" dirty="0" smtClean="0">
                <a:sym typeface="Mathematica1Mono"/>
              </a:rPr>
              <a:t></a:t>
            </a:r>
            <a:r>
              <a:rPr lang="en-US" dirty="0" smtClean="0"/>
              <a:t>), </a:t>
            </a:r>
          </a:p>
          <a:p>
            <a:pPr>
              <a:buNone/>
            </a:pPr>
            <a:r>
              <a:rPr lang="en-US" dirty="0" smtClean="0"/>
              <a:t> satisfies (</a:t>
            </a:r>
            <a:r>
              <a:rPr lang="en-US" b="1" dirty="0" smtClean="0">
                <a:sym typeface="Mathematica1Mono"/>
              </a:rPr>
              <a:t>,</a:t>
            </a:r>
            <a:r>
              <a:rPr lang="en-US" dirty="0" smtClean="0">
                <a:sym typeface="Mathematica1Mono"/>
              </a:rPr>
              <a:t>0)-differential privacy.</a:t>
            </a:r>
          </a:p>
          <a:p>
            <a:pPr>
              <a:buNone/>
            </a:pPr>
            <a:endParaRPr lang="en-US" baseline="-25000" dirty="0">
              <a:sym typeface="Mathematica1Mono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10000"/>
            <a:ext cx="5893432" cy="278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9" name="Curved Down Arrow 8"/>
          <p:cNvSpPr/>
          <p:nvPr/>
        </p:nvSpPr>
        <p:spPr>
          <a:xfrm>
            <a:off x="2971800" y="1981200"/>
            <a:ext cx="1905000" cy="762000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loud 9"/>
          <p:cNvSpPr/>
          <p:nvPr/>
        </p:nvSpPr>
        <p:spPr>
          <a:xfrm>
            <a:off x="4800600" y="1447800"/>
            <a:ext cx="4038600" cy="3200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useful statistics</a:t>
            </a:r>
            <a:endParaRPr lang="en-US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2578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Preserve Privacy and Release Useful Statistics</a:t>
            </a:r>
            <a:endParaRPr lang="en-US" sz="32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3" y="1676400"/>
            <a:ext cx="300181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loud 12"/>
          <p:cNvSpPr/>
          <p:nvPr/>
        </p:nvSpPr>
        <p:spPr>
          <a:xfrm>
            <a:off x="10591800" y="10439400"/>
            <a:ext cx="1373603" cy="50224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vs.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000" dirty="0" smtClean="0"/>
              <a:t>A(G) = f(G) + Lap(n/</a:t>
            </a:r>
            <a:r>
              <a:rPr lang="en-US" sz="4000" b="1" dirty="0" smtClean="0">
                <a:sym typeface="Mathematica1Mono"/>
              </a:rPr>
              <a:t></a:t>
            </a:r>
            <a:r>
              <a:rPr lang="en-US" sz="4000" dirty="0" smtClean="0"/>
              <a:t>)</a:t>
            </a: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sym typeface="Mathematica1Mono"/>
            </a:endParaRPr>
          </a:p>
          <a:p>
            <a:pPr>
              <a:buNone/>
            </a:pPr>
            <a:endParaRPr lang="en-US" dirty="0" smtClean="0">
              <a:sym typeface="Mathematica1Mono"/>
            </a:endParaRPr>
          </a:p>
          <a:p>
            <a:pPr>
              <a:buNone/>
            </a:pPr>
            <a:endParaRPr lang="en-US" dirty="0" smtClean="0">
              <a:sym typeface="Mathematica1Mono"/>
            </a:endParaRPr>
          </a:p>
          <a:p>
            <a:pPr>
              <a:buNone/>
            </a:pPr>
            <a:endParaRPr lang="en-US" dirty="0" smtClean="0"/>
          </a:p>
        </p:txBody>
      </p:sp>
      <p:pic>
        <p:nvPicPr>
          <p:cNvPr id="4098" name="Picture 2" descr="https://encrypted-tbn3.google.com/images?q=tbn:ANd9GcSVUiSrxmFmRs5Xi8ox9DOw4KUnc4D7601jHGJpgurRdBcTPxy9i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31314"/>
            <a:ext cx="3352800" cy="2251515"/>
          </a:xfrm>
          <a:prstGeom prst="rect">
            <a:avLst/>
          </a:prstGeom>
          <a:noFill/>
        </p:spPr>
      </p:pic>
      <p:pic>
        <p:nvPicPr>
          <p:cNvPr id="4100" name="Picture 4" descr="https://encrypted-tbn2.google.com/images?q=tbn:ANd9GcTa6er4S57Px4wTP86_WqCj3A-kTRs0oFp38omu4VYN6uw2PLa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048000"/>
            <a:ext cx="3361036" cy="228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29200" y="5410200"/>
            <a:ext cx="3781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but not accurate!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486400"/>
            <a:ext cx="2359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Private, ….</a:t>
            </a:r>
            <a:endParaRPr lang="en-US" sz="4000" dirty="0"/>
          </a:p>
        </p:txBody>
      </p:sp>
      <p:pic>
        <p:nvPicPr>
          <p:cNvPr id="4" name="Picture 2" descr="Rent Is Too Damn High - The Sensitivity Is Too Damn Hig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2362200"/>
            <a:ext cx="3619500" cy="4324351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oud 21"/>
          <p:cNvSpPr/>
          <p:nvPr/>
        </p:nvSpPr>
        <p:spPr>
          <a:xfrm>
            <a:off x="228600" y="2743200"/>
            <a:ext cx="3352800" cy="3200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</a:t>
            </a:r>
            <a:r>
              <a:rPr lang="en-US" sz="2000" baseline="-25000" dirty="0" smtClean="0">
                <a:solidFill>
                  <a:schemeClr val="tx1"/>
                </a:solidFill>
              </a:rPr>
              <a:t>1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f(G) = “how many people in G know two </a:t>
            </a:r>
            <a:r>
              <a:rPr lang="en-US" dirty="0" smtClean="0">
                <a:solidFill>
                  <a:schemeClr val="accent6"/>
                </a:solidFill>
              </a:rPr>
              <a:t>pianists</a:t>
            </a:r>
            <a:r>
              <a:rPr lang="en-US" dirty="0" smtClean="0"/>
              <a:t>?”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905000" y="35052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90600" y="36576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20" idx="7"/>
            <a:endCxn id="19" idx="3"/>
          </p:cNvCxnSpPr>
          <p:nvPr/>
        </p:nvCxnSpPr>
        <p:spPr>
          <a:xfrm flipV="1">
            <a:off x="1183392" y="4376167"/>
            <a:ext cx="1301160" cy="4692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0" idx="5"/>
            <a:endCxn id="18" idx="2"/>
          </p:cNvCxnSpPr>
          <p:nvPr/>
        </p:nvCxnSpPr>
        <p:spPr>
          <a:xfrm flipV="1">
            <a:off x="1183392" y="4953706"/>
            <a:ext cx="721608" cy="108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905000" y="48006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438400" y="41148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14400" y="4800600"/>
            <a:ext cx="315144" cy="3062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8" idx="0"/>
            <a:endCxn id="19" idx="4"/>
          </p:cNvCxnSpPr>
          <p:nvPr/>
        </p:nvCxnSpPr>
        <p:spPr>
          <a:xfrm flipV="1">
            <a:off x="2062572" y="4421011"/>
            <a:ext cx="533400" cy="379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loud 30"/>
          <p:cNvSpPr/>
          <p:nvPr/>
        </p:nvSpPr>
        <p:spPr>
          <a:xfrm>
            <a:off x="5029200" y="2667000"/>
            <a:ext cx="3352800" cy="3200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</a:t>
            </a:r>
            <a:r>
              <a:rPr lang="en-US" sz="2000" baseline="-25000" dirty="0" smtClean="0">
                <a:solidFill>
                  <a:schemeClr val="tx1"/>
                </a:solidFill>
              </a:rPr>
              <a:t>2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705600" y="34290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791200" y="35814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38" idx="7"/>
            <a:endCxn id="37" idx="3"/>
          </p:cNvCxnSpPr>
          <p:nvPr/>
        </p:nvCxnSpPr>
        <p:spPr>
          <a:xfrm flipV="1">
            <a:off x="5983992" y="4299967"/>
            <a:ext cx="1301160" cy="4692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8" idx="5"/>
            <a:endCxn id="36" idx="2"/>
          </p:cNvCxnSpPr>
          <p:nvPr/>
        </p:nvCxnSpPr>
        <p:spPr>
          <a:xfrm flipV="1">
            <a:off x="5983992" y="4877506"/>
            <a:ext cx="721608" cy="108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705600" y="47244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239000" y="40386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715000" y="4724400"/>
            <a:ext cx="315144" cy="3062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stCxn id="36" idx="0"/>
            <a:endCxn id="37" idx="4"/>
          </p:cNvCxnSpPr>
          <p:nvPr/>
        </p:nvCxnSpPr>
        <p:spPr>
          <a:xfrm flipV="1">
            <a:off x="6863172" y="4344811"/>
            <a:ext cx="533400" cy="379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3" idx="5"/>
            <a:endCxn id="37" idx="2"/>
          </p:cNvCxnSpPr>
          <p:nvPr/>
        </p:nvCxnSpPr>
        <p:spPr>
          <a:xfrm>
            <a:off x="6060192" y="3842767"/>
            <a:ext cx="1178808" cy="3489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3" idx="6"/>
            <a:endCxn id="32" idx="2"/>
          </p:cNvCxnSpPr>
          <p:nvPr/>
        </p:nvCxnSpPr>
        <p:spPr>
          <a:xfrm flipV="1">
            <a:off x="6106344" y="3582106"/>
            <a:ext cx="599256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685800" y="5181600"/>
            <a:ext cx="1905000" cy="76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914400" y="5257800"/>
            <a:ext cx="1558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f(G</a:t>
            </a:r>
            <a:r>
              <a:rPr lang="en-US" sz="3200" baseline="-25000" dirty="0" smtClean="0">
                <a:solidFill>
                  <a:schemeClr val="bg1"/>
                </a:solidFill>
              </a:rPr>
              <a:t>1</a:t>
            </a:r>
            <a:r>
              <a:rPr lang="en-US" sz="3200" dirty="0" smtClean="0">
                <a:solidFill>
                  <a:schemeClr val="bg1"/>
                </a:solidFill>
              </a:rPr>
              <a:t>) = 0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562600" y="5105400"/>
            <a:ext cx="1905000" cy="76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791200" y="5181600"/>
            <a:ext cx="1558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f(G</a:t>
            </a:r>
            <a:r>
              <a:rPr lang="en-US" sz="3200" baseline="-25000" dirty="0" smtClean="0">
                <a:solidFill>
                  <a:schemeClr val="bg1"/>
                </a:solidFill>
              </a:rPr>
              <a:t>2</a:t>
            </a:r>
            <a:r>
              <a:rPr lang="en-US" sz="3200" dirty="0" smtClean="0">
                <a:solidFill>
                  <a:schemeClr val="bg1"/>
                </a:solidFill>
              </a:rPr>
              <a:t>) = 1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590800" y="2819400"/>
            <a:ext cx="29718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819400" y="2895600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LS</a:t>
            </a:r>
            <a:r>
              <a:rPr lang="en-US" sz="4000" baseline="-25000" dirty="0" err="1" smtClean="0">
                <a:solidFill>
                  <a:schemeClr val="bg1"/>
                </a:solidFill>
              </a:rPr>
              <a:t>f</a:t>
            </a:r>
            <a:r>
              <a:rPr lang="en-US" sz="4000" dirty="0" smtClean="0">
                <a:solidFill>
                  <a:schemeClr val="bg1"/>
                </a:solidFill>
              </a:rPr>
              <a:t>(G</a:t>
            </a:r>
            <a:r>
              <a:rPr lang="en-US" sz="4000" baseline="-25000" dirty="0" smtClean="0">
                <a:solidFill>
                  <a:schemeClr val="bg1"/>
                </a:solidFill>
              </a:rPr>
              <a:t>1</a:t>
            </a:r>
            <a:r>
              <a:rPr lang="en-US" sz="4000" dirty="0" smtClean="0">
                <a:solidFill>
                  <a:schemeClr val="bg1"/>
                </a:solidFill>
              </a:rPr>
              <a:t>) </a:t>
            </a:r>
            <a:r>
              <a:rPr lang="en-US" sz="4000" dirty="0">
                <a:solidFill>
                  <a:schemeClr val="bg1"/>
                </a:solidFill>
              </a:rPr>
              <a:t>=</a:t>
            </a:r>
            <a:r>
              <a:rPr lang="en-US" sz="4000" dirty="0" smtClean="0">
                <a:solidFill>
                  <a:schemeClr val="bg1"/>
                </a:solidFill>
              </a:rPr>
              <a:t> 1</a:t>
            </a:r>
          </a:p>
          <a:p>
            <a:endParaRPr lang="en-US" sz="4000" dirty="0"/>
          </a:p>
        </p:txBody>
      </p:sp>
      <p:cxnSp>
        <p:nvCxnSpPr>
          <p:cNvPr id="65" name="Straight Connector 64"/>
          <p:cNvCxnSpPr>
            <a:endCxn id="9" idx="2"/>
          </p:cNvCxnSpPr>
          <p:nvPr/>
        </p:nvCxnSpPr>
        <p:spPr>
          <a:xfrm flipV="1">
            <a:off x="1295400" y="3658306"/>
            <a:ext cx="609600" cy="75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42" name="Straight Connector 41"/>
          <p:cNvCxnSpPr>
            <a:stCxn id="32" idx="5"/>
            <a:endCxn id="37" idx="1"/>
          </p:cNvCxnSpPr>
          <p:nvPr/>
        </p:nvCxnSpPr>
        <p:spPr>
          <a:xfrm>
            <a:off x="6974592" y="3690367"/>
            <a:ext cx="310560" cy="393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810000" y="3810000"/>
            <a:ext cx="9124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ym typeface="Mathematica1"/>
              </a:rPr>
              <a:t></a:t>
            </a:r>
            <a:r>
              <a:rPr lang="en-US" sz="6000" baseline="-25000" dirty="0" smtClean="0">
                <a:sym typeface="Mathematica1"/>
              </a:rPr>
              <a:t>v</a:t>
            </a:r>
            <a:endParaRPr lang="en-US" sz="60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 animBg="1"/>
      <p:bldP spid="10" grpId="0" animBg="1"/>
      <p:bldP spid="18" grpId="0" animBg="1"/>
      <p:bldP spid="19" grpId="0" animBg="1"/>
      <p:bldP spid="20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54" grpId="0" animBg="1"/>
      <p:bldP spid="53" grpId="0"/>
      <p:bldP spid="61" grpId="0" animBg="1"/>
      <p:bldP spid="62" grpId="0"/>
      <p:bldP spid="63" grpId="0" animBg="1"/>
      <p:bldP spid="64" grpId="0" build="allAtOnce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Sensitivity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3962400"/>
            <a:ext cx="6400800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mechanism </a:t>
            </a:r>
          </a:p>
          <a:p>
            <a:pPr algn="ctr">
              <a:buNone/>
            </a:pPr>
            <a:r>
              <a:rPr lang="en-US" dirty="0" smtClean="0"/>
              <a:t>A(G) = f(G) + Lap(</a:t>
            </a:r>
            <a:r>
              <a:rPr lang="en-US" dirty="0" err="1" smtClean="0"/>
              <a:t>LS</a:t>
            </a:r>
            <a:r>
              <a:rPr lang="en-US" baseline="-25000" dirty="0" err="1" smtClean="0"/>
              <a:t>f</a:t>
            </a:r>
            <a:r>
              <a:rPr lang="en-US" dirty="0" smtClean="0"/>
              <a:t>(G)/</a:t>
            </a:r>
            <a:r>
              <a:rPr lang="en-US" b="1" dirty="0" smtClean="0">
                <a:sym typeface="Mathematica1Mono"/>
              </a:rPr>
              <a:t></a:t>
            </a:r>
            <a:r>
              <a:rPr lang="en-US" dirty="0" smtClean="0"/>
              <a:t>) </a:t>
            </a:r>
          </a:p>
          <a:p>
            <a:pPr>
              <a:buNone/>
            </a:pPr>
            <a:r>
              <a:rPr lang="en-US" dirty="0" smtClean="0"/>
              <a:t>does not satisfy differential privacy.</a:t>
            </a:r>
            <a:endParaRPr lang="en-US" baseline="-25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609600" y="1447800"/>
            <a:ext cx="8077200" cy="1676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 Sensitivity of f at G:</a:t>
            </a:r>
            <a:endParaRPr lang="en-US" sz="320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sz="3200" dirty="0" smtClean="0"/>
              <a:t>	            </a:t>
            </a:r>
            <a:r>
              <a:rPr lang="en-US" sz="3200" dirty="0" err="1" smtClean="0"/>
              <a:t>LS</a:t>
            </a:r>
            <a:r>
              <a:rPr lang="en-US" sz="3200" baseline="-25000" dirty="0" err="1" smtClean="0"/>
              <a:t>f</a:t>
            </a:r>
            <a:r>
              <a:rPr lang="en-US" sz="3200" dirty="0" smtClean="0"/>
              <a:t>(G) = </a:t>
            </a:r>
            <a:r>
              <a:rPr lang="en-US" sz="3200" dirty="0" err="1" smtClean="0"/>
              <a:t>max</a:t>
            </a:r>
            <a:r>
              <a:rPr lang="en-US" sz="3200" baseline="-25000" dirty="0" err="1" smtClean="0"/>
              <a:t>G~G</a:t>
            </a:r>
            <a:r>
              <a:rPr lang="en-US" sz="3200" baseline="-25000" dirty="0" smtClean="0"/>
              <a:t>’</a:t>
            </a:r>
            <a:r>
              <a:rPr lang="en-US" sz="3200" dirty="0" smtClean="0"/>
              <a:t> |f(G)-</a:t>
            </a:r>
            <a:r>
              <a:rPr lang="en-US" sz="3200" dirty="0" smtClean="0"/>
              <a:t>f(G’) |</a:t>
            </a:r>
            <a:endParaRPr lang="en-US" sz="3200" dirty="0" smtClean="0"/>
          </a:p>
          <a:p>
            <a:pPr marL="342900" lvl="0" indent="-34290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pic>
        <p:nvPicPr>
          <p:cNvPr id="8" name="Picture 2" descr="http://www.google.com/url?source=imglanding&amp;ct=img&amp;q=http://www.momgoesgreen.com/wp-content//smiley-not-face.jpg&amp;sa=X&amp;ei=pMpYUILpEMXA0QH0-oGYBg&amp;ved=0CAoQ8wc&amp;usg=AFQjCNF-G65n821Um5wVP7gSWaG4QP2g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495800"/>
            <a:ext cx="17526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Sensitivity (</a:t>
            </a:r>
            <a:r>
              <a:rPr lang="en-US" dirty="0" err="1" smtClean="0"/>
              <a:t>Nissim</a:t>
            </a:r>
            <a:r>
              <a:rPr lang="en-US" dirty="0" smtClean="0"/>
              <a:t> et 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Problem: </a:t>
            </a:r>
            <a:r>
              <a:rPr lang="en-US" dirty="0" err="1" smtClean="0"/>
              <a:t>LS</a:t>
            </a:r>
            <a:r>
              <a:rPr lang="en-US" baseline="-25000" dirty="0" err="1" smtClean="0"/>
              <a:t>f</a:t>
            </a:r>
            <a:r>
              <a:rPr lang="en-US" dirty="0" smtClean="0"/>
              <a:t>(G) itself could be highly sensitive!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67000"/>
            <a:ext cx="80391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9" y="2667000"/>
            <a:ext cx="7606853" cy="317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371600"/>
            <a:ext cx="8305800" cy="2743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Sensitivity (</a:t>
            </a:r>
            <a:r>
              <a:rPr lang="en-US" dirty="0" err="1" smtClean="0"/>
              <a:t>Nissim</a:t>
            </a:r>
            <a:r>
              <a:rPr lang="en-US" dirty="0" smtClean="0"/>
              <a:t> et 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01000" cy="2743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 </a:t>
            </a:r>
            <a:r>
              <a:rPr lang="en-US" dirty="0" smtClean="0">
                <a:sym typeface="Mathematica1Mono"/>
              </a:rPr>
              <a:t>-smooth upper bound on the local sensitivity </a:t>
            </a:r>
            <a:r>
              <a:rPr lang="en-US" dirty="0" err="1" smtClean="0">
                <a:sym typeface="Mathematica1Mono"/>
              </a:rPr>
              <a:t>S</a:t>
            </a:r>
            <a:r>
              <a:rPr lang="en-US" baseline="-25000" dirty="0" err="1" smtClean="0">
                <a:sym typeface="Mathematica1Mono"/>
              </a:rPr>
              <a:t>f</a:t>
            </a:r>
            <a:r>
              <a:rPr lang="en-US" baseline="-25000" dirty="0" smtClean="0">
                <a:sym typeface="Mathematica1Mono"/>
              </a:rPr>
              <a:t>, </a:t>
            </a:r>
            <a:r>
              <a:rPr lang="en-US" dirty="0" smtClean="0">
                <a:sym typeface="Mathematica1Mono"/>
              </a:rPr>
              <a:t>satisfies 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sym typeface="Mathematica1Mono"/>
              </a:rPr>
              <a:t>S</a:t>
            </a:r>
            <a:r>
              <a:rPr lang="en-US" baseline="-25000" dirty="0" err="1" smtClean="0">
                <a:sym typeface="Mathematica1Mono"/>
              </a:rPr>
              <a:t>f</a:t>
            </a:r>
            <a:r>
              <a:rPr lang="en-US" baseline="-25000" dirty="0" smtClean="0">
                <a:sym typeface="Mathematica1Mono"/>
              </a:rPr>
              <a:t>,</a:t>
            </a:r>
            <a:r>
              <a:rPr lang="en-US" dirty="0" smtClean="0">
                <a:sym typeface="Mathematica1Mono"/>
              </a:rPr>
              <a:t>(G) </a:t>
            </a:r>
            <a:r>
              <a:rPr lang="en-US" dirty="0" smtClean="0">
                <a:sym typeface="Mathematica1"/>
              </a:rPr>
              <a:t> </a:t>
            </a:r>
            <a:r>
              <a:rPr lang="en-US" dirty="0" err="1" smtClean="0">
                <a:sym typeface="Mathematica1Mono"/>
              </a:rPr>
              <a:t>LS</a:t>
            </a:r>
            <a:r>
              <a:rPr lang="en-US" baseline="-25000" dirty="0" err="1" smtClean="0">
                <a:sym typeface="Mathematica1Mono"/>
              </a:rPr>
              <a:t>f</a:t>
            </a:r>
            <a:r>
              <a:rPr lang="en-US" dirty="0" smtClean="0">
                <a:sym typeface="Mathematica1Mono"/>
              </a:rPr>
              <a:t>(G)            for all G  </a:t>
            </a:r>
            <a:r>
              <a:rPr lang="en-US" dirty="0" smtClean="0">
                <a:latin typeface="Blackadder ITC" pitchFamily="82" charset="0"/>
                <a:sym typeface="Mathematica1Mono"/>
              </a:rPr>
              <a:t>G</a:t>
            </a:r>
            <a:r>
              <a:rPr lang="en-US" b="1" dirty="0" smtClean="0">
                <a:sym typeface="Mathematica1Mono"/>
              </a:rPr>
              <a:t>.</a:t>
            </a:r>
            <a:endParaRPr lang="en-US" dirty="0" smtClean="0">
              <a:sym typeface="Mathematica1Mono"/>
            </a:endParaRPr>
          </a:p>
          <a:p>
            <a:pPr marL="514350" indent="-514350">
              <a:buAutoNum type="arabicPeriod"/>
            </a:pPr>
            <a:r>
              <a:rPr lang="en-US" dirty="0" err="1" smtClean="0">
                <a:sym typeface="Mathematica1Mono"/>
              </a:rPr>
              <a:t>S</a:t>
            </a:r>
            <a:r>
              <a:rPr lang="en-US" baseline="-25000" dirty="0" err="1" smtClean="0">
                <a:sym typeface="Mathematica1Mono"/>
              </a:rPr>
              <a:t>f</a:t>
            </a:r>
            <a:r>
              <a:rPr lang="en-US" baseline="-25000" dirty="0" smtClean="0">
                <a:sym typeface="Mathematica1Mono"/>
              </a:rPr>
              <a:t>,</a:t>
            </a:r>
            <a:r>
              <a:rPr lang="en-US" dirty="0" smtClean="0">
                <a:sym typeface="Mathematica1Mono"/>
              </a:rPr>
              <a:t>(G) ≤ e</a:t>
            </a:r>
            <a:r>
              <a:rPr lang="en-US" baseline="30000" dirty="0" smtClean="0">
                <a:sym typeface="Mathematica1Mono"/>
              </a:rPr>
              <a:t></a:t>
            </a:r>
            <a:r>
              <a:rPr lang="en-US" dirty="0" smtClean="0">
                <a:sym typeface="Mathematica1Mono"/>
              </a:rPr>
              <a:t> </a:t>
            </a:r>
            <a:r>
              <a:rPr lang="en-US" dirty="0" err="1" smtClean="0">
                <a:sym typeface="Mathematica1Mono"/>
              </a:rPr>
              <a:t>S</a:t>
            </a:r>
            <a:r>
              <a:rPr lang="en-US" baseline="-25000" dirty="0" err="1" smtClean="0">
                <a:sym typeface="Mathematica1Mono"/>
              </a:rPr>
              <a:t>f</a:t>
            </a:r>
            <a:r>
              <a:rPr lang="en-US" baseline="-25000" dirty="0" smtClean="0">
                <a:sym typeface="Mathematica1Mono"/>
              </a:rPr>
              <a:t>,</a:t>
            </a:r>
            <a:r>
              <a:rPr lang="en-US" dirty="0" smtClean="0">
                <a:sym typeface="Mathematica1Mono"/>
              </a:rPr>
              <a:t>(G’)     for all G’~G.</a:t>
            </a:r>
          </a:p>
          <a:p>
            <a:pPr marL="514350" indent="-514350">
              <a:buAutoNum type="arabicPeriod"/>
            </a:pPr>
            <a:endParaRPr lang="en-US" dirty="0" smtClean="0">
              <a:sym typeface="Mathematica1Mon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495800"/>
            <a:ext cx="8305800" cy="121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648200"/>
            <a:ext cx="79248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Theorem: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The mechanism </a:t>
            </a:r>
            <a:r>
              <a:rPr lang="en-US" sz="3200" dirty="0" smtClean="0">
                <a:sym typeface="Mathematica1Mono"/>
              </a:rPr>
              <a:t>A(G) = f(G) + Lap(2 </a:t>
            </a:r>
            <a:r>
              <a:rPr lang="en-US" sz="3200" dirty="0" err="1" smtClean="0">
                <a:sym typeface="Mathematica1Mono"/>
              </a:rPr>
              <a:t>S</a:t>
            </a:r>
            <a:r>
              <a:rPr lang="en-US" sz="3200" baseline="-25000" dirty="0" err="1" smtClean="0">
                <a:sym typeface="Mathematica1Mono"/>
              </a:rPr>
              <a:t>f</a:t>
            </a:r>
            <a:r>
              <a:rPr lang="en-US" sz="3200" baseline="-25000" dirty="0" smtClean="0">
                <a:sym typeface="Mathematica1Mono"/>
              </a:rPr>
              <a:t>,</a:t>
            </a:r>
            <a:r>
              <a:rPr lang="en-US" sz="3200" dirty="0" smtClean="0">
                <a:sym typeface="Mathematica1Mono"/>
              </a:rPr>
              <a:t>(G) /)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200" dirty="0">
                <a:sym typeface="Mathematica1Mono"/>
              </a:rPr>
              <a:t>s</a:t>
            </a:r>
            <a:r>
              <a:rPr lang="en-US" sz="3200" dirty="0" smtClean="0">
                <a:sym typeface="Mathematica1Mono"/>
              </a:rPr>
              <a:t>atisfies (,</a:t>
            </a:r>
            <a:r>
              <a:rPr lang="en-US" sz="3200" dirty="0">
                <a:sym typeface="Mathematica1Mono"/>
              </a:rPr>
              <a:t> </a:t>
            </a:r>
            <a:r>
              <a:rPr lang="en-US" sz="3200" dirty="0" smtClean="0">
                <a:sym typeface="Mathematica1Mono"/>
              </a:rPr>
              <a:t>)-differential privacy with =-</a:t>
            </a:r>
            <a:r>
              <a:rPr lang="en-US" sz="3200" dirty="0">
                <a:sym typeface="Mathematica1Mono"/>
              </a:rPr>
              <a:t>/2 </a:t>
            </a:r>
            <a:r>
              <a:rPr lang="en-US" sz="3200" dirty="0" err="1">
                <a:sym typeface="Mathematica1Mono"/>
              </a:rPr>
              <a:t>ln</a:t>
            </a:r>
            <a:r>
              <a:rPr lang="en-US" sz="3200" dirty="0">
                <a:sym typeface="Mathematica1Mono"/>
              </a:rPr>
              <a:t> </a:t>
            </a:r>
            <a:r>
              <a:rPr lang="en-US" sz="3200" dirty="0" smtClean="0">
                <a:sym typeface="Mathematica1Mono"/>
              </a:rPr>
              <a:t>.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Mathematica1Mono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Mathematica1Mono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37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ym typeface="Mathematica1Mono"/>
              </a:rPr>
              <a:t>When is </a:t>
            </a:r>
            <a:r>
              <a:rPr lang="en-US" dirty="0" err="1" smtClean="0">
                <a:sym typeface="Mathematica1Mono"/>
              </a:rPr>
              <a:t>S</a:t>
            </a:r>
            <a:r>
              <a:rPr lang="en-US" baseline="-25000" dirty="0" err="1" smtClean="0">
                <a:sym typeface="Mathematica1Mono"/>
              </a:rPr>
              <a:t>f</a:t>
            </a:r>
            <a:r>
              <a:rPr lang="en-US" baseline="-25000" dirty="0" smtClean="0">
                <a:sym typeface="Mathematica1Mono"/>
              </a:rPr>
              <a:t>,</a:t>
            </a:r>
            <a:r>
              <a:rPr lang="en-US" dirty="0" smtClean="0">
                <a:sym typeface="Mathematica1Mono"/>
              </a:rPr>
              <a:t>(G) small?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ym typeface="Mathematica1Mono"/>
              </a:rPr>
              <a:t>LS</a:t>
            </a:r>
            <a:r>
              <a:rPr lang="en-US" baseline="-25000" dirty="0" err="1" smtClean="0">
                <a:sym typeface="Mathematica1Mono"/>
              </a:rPr>
              <a:t>f</a:t>
            </a:r>
            <a:r>
              <a:rPr lang="en-US" dirty="0" smtClean="0">
                <a:sym typeface="Mathematica1Mono"/>
              </a:rPr>
              <a:t>(G) must be small.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Mathematica1Mono"/>
              </a:rPr>
              <a:t>For any nearby graph G’, </a:t>
            </a:r>
            <a:r>
              <a:rPr lang="en-US" dirty="0" err="1" smtClean="0">
                <a:sym typeface="Mathematica1Mono"/>
              </a:rPr>
              <a:t>LS</a:t>
            </a:r>
            <a:r>
              <a:rPr lang="en-US" baseline="-25000" dirty="0" err="1" smtClean="0">
                <a:sym typeface="Mathematica1Mono"/>
              </a:rPr>
              <a:t>f</a:t>
            </a:r>
            <a:r>
              <a:rPr lang="en-US" dirty="0" smtClean="0">
                <a:sym typeface="Mathematica1Mono"/>
              </a:rPr>
              <a:t>(G’) must also be small.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ym typeface="Mathematica1Mono"/>
            </a:endParaRPr>
          </a:p>
          <a:p>
            <a:pPr>
              <a:buNone/>
            </a:pPr>
            <a:endParaRPr lang="en-US" dirty="0" smtClean="0">
              <a:sym typeface="Mathematica1Mono"/>
            </a:endParaRPr>
          </a:p>
          <a:p>
            <a:pPr>
              <a:buNone/>
            </a:pPr>
            <a:r>
              <a:rPr lang="en-US" dirty="0" smtClean="0">
                <a:sym typeface="Mathematica1Mono"/>
              </a:rPr>
              <a:t>	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57200" y="1295400"/>
            <a:ext cx="8305800" cy="2743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609600" y="1447800"/>
            <a:ext cx="8001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-smooth upper bound on the local sensitivity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S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f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,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satisfies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S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f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,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(G)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"/>
              </a:rPr>
              <a:t>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LS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f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(G)            for all G 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lackadder ITC" pitchFamily="82" charset="0"/>
                <a:ea typeface="+mn-ea"/>
                <a:cs typeface="+mn-cs"/>
                <a:sym typeface="Mathematica1Mono"/>
              </a:rPr>
              <a:t>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Mathematica1Mono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S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f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,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(G) ≤ e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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S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f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,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(G’)     for all G’~G.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Mathematica1Mon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12"/>
          <p:cNvSpPr/>
          <p:nvPr/>
        </p:nvSpPr>
        <p:spPr>
          <a:xfrm>
            <a:off x="304800" y="2362200"/>
            <a:ext cx="2667000" cy="2971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</a:t>
            </a:r>
            <a:r>
              <a:rPr lang="en-US" sz="2000" baseline="-25000" dirty="0" smtClean="0">
                <a:solidFill>
                  <a:schemeClr val="tx1"/>
                </a:solidFill>
              </a:rPr>
              <a:t>1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Sensitivity is High!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f(G) = “how many people in G know a </a:t>
            </a:r>
            <a:r>
              <a:rPr lang="en-US" dirty="0" smtClean="0">
                <a:solidFill>
                  <a:schemeClr val="accent6"/>
                </a:solidFill>
              </a:rPr>
              <a:t>pianist</a:t>
            </a:r>
            <a:r>
              <a:rPr lang="en-US" dirty="0" smtClean="0"/>
              <a:t>?”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752600" y="28956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38200" y="30480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>
            <a:stCxn id="10" idx="7"/>
            <a:endCxn id="9" idx="3"/>
          </p:cNvCxnSpPr>
          <p:nvPr/>
        </p:nvCxnSpPr>
        <p:spPr>
          <a:xfrm flipV="1">
            <a:off x="1030992" y="3766567"/>
            <a:ext cx="1301160" cy="4692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0" idx="5"/>
            <a:endCxn id="8" idx="2"/>
          </p:cNvCxnSpPr>
          <p:nvPr/>
        </p:nvCxnSpPr>
        <p:spPr>
          <a:xfrm flipV="1">
            <a:off x="1030992" y="4344106"/>
            <a:ext cx="721608" cy="108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752600" y="41910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86000" y="35052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2000" y="4191000"/>
            <a:ext cx="315144" cy="3062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8" idx="0"/>
            <a:endCxn id="9" idx="4"/>
          </p:cNvCxnSpPr>
          <p:nvPr/>
        </p:nvCxnSpPr>
        <p:spPr>
          <a:xfrm flipV="1">
            <a:off x="1910172" y="3811411"/>
            <a:ext cx="533400" cy="379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loud 13"/>
          <p:cNvSpPr/>
          <p:nvPr/>
        </p:nvSpPr>
        <p:spPr>
          <a:xfrm>
            <a:off x="4953000" y="2438400"/>
            <a:ext cx="2667000" cy="2971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</a:t>
            </a:r>
            <a:r>
              <a:rPr lang="en-US" sz="2000" baseline="-25000" dirty="0" smtClean="0">
                <a:solidFill>
                  <a:schemeClr val="tx1"/>
                </a:solidFill>
              </a:rPr>
              <a:t>2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400800" y="31242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486400" y="32766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21" idx="7"/>
            <a:endCxn id="20" idx="3"/>
          </p:cNvCxnSpPr>
          <p:nvPr/>
        </p:nvCxnSpPr>
        <p:spPr>
          <a:xfrm flipV="1">
            <a:off x="5679192" y="3995167"/>
            <a:ext cx="1301160" cy="4692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1" idx="5"/>
            <a:endCxn id="19" idx="2"/>
          </p:cNvCxnSpPr>
          <p:nvPr/>
        </p:nvCxnSpPr>
        <p:spPr>
          <a:xfrm flipV="1">
            <a:off x="5679192" y="4572706"/>
            <a:ext cx="721608" cy="108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400800" y="44196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934200" y="37338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410200" y="4419600"/>
            <a:ext cx="315144" cy="3062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19" idx="0"/>
            <a:endCxn id="20" idx="4"/>
          </p:cNvCxnSpPr>
          <p:nvPr/>
        </p:nvCxnSpPr>
        <p:spPr>
          <a:xfrm flipV="1">
            <a:off x="6558372" y="4040011"/>
            <a:ext cx="533400" cy="379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1" idx="0"/>
            <a:endCxn id="15" idx="4"/>
          </p:cNvCxnSpPr>
          <p:nvPr/>
        </p:nvCxnSpPr>
        <p:spPr>
          <a:xfrm flipV="1">
            <a:off x="5567772" y="3430411"/>
            <a:ext cx="990600" cy="9891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9" idx="1"/>
            <a:endCxn id="15" idx="4"/>
          </p:cNvCxnSpPr>
          <p:nvPr/>
        </p:nvCxnSpPr>
        <p:spPr>
          <a:xfrm flipV="1">
            <a:off x="6446952" y="3430411"/>
            <a:ext cx="111420" cy="1034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5" idx="5"/>
            <a:endCxn id="20" idx="1"/>
          </p:cNvCxnSpPr>
          <p:nvPr/>
        </p:nvCxnSpPr>
        <p:spPr>
          <a:xfrm>
            <a:off x="6669792" y="3385567"/>
            <a:ext cx="310560" cy="393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6" idx="6"/>
            <a:endCxn id="15" idx="2"/>
          </p:cNvCxnSpPr>
          <p:nvPr/>
        </p:nvCxnSpPr>
        <p:spPr>
          <a:xfrm flipV="1">
            <a:off x="5801544" y="3277306"/>
            <a:ext cx="599256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Arrow 26"/>
          <p:cNvSpPr/>
          <p:nvPr/>
        </p:nvSpPr>
        <p:spPr>
          <a:xfrm>
            <a:off x="1752600" y="4800600"/>
            <a:ext cx="22098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Accuracy</a:t>
            </a:r>
            <a:endParaRPr lang="en-US" sz="2800" dirty="0"/>
          </a:p>
        </p:txBody>
      </p:sp>
      <p:sp>
        <p:nvSpPr>
          <p:cNvPr id="28" name="Left Arrow 27"/>
          <p:cNvSpPr/>
          <p:nvPr/>
        </p:nvSpPr>
        <p:spPr>
          <a:xfrm>
            <a:off x="4267200" y="4800600"/>
            <a:ext cx="1981200" cy="1295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Privacy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457200" y="5486400"/>
            <a:ext cx="8305800" cy="107721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smtClean="0"/>
              <a:t>No private mechanism A can be accurate for both G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and G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!</a:t>
            </a:r>
            <a:endParaRPr lang="en-US" sz="3200" baseline="-25000" dirty="0" smtClean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819400" y="2514600"/>
            <a:ext cx="1372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f(G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)=0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7467600" y="2514600"/>
            <a:ext cx="1380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f(G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)=n</a:t>
            </a:r>
            <a:endParaRPr lang="en-US" sz="3200" dirty="0"/>
          </a:p>
        </p:txBody>
      </p:sp>
      <p:sp>
        <p:nvSpPr>
          <p:cNvPr id="35" name="Rectangle 34"/>
          <p:cNvSpPr/>
          <p:nvPr/>
        </p:nvSpPr>
        <p:spPr>
          <a:xfrm>
            <a:off x="3581400" y="3200400"/>
            <a:ext cx="9124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ym typeface="Mathematica1"/>
              </a:rPr>
              <a:t></a:t>
            </a:r>
            <a:r>
              <a:rPr lang="en-US" sz="6000" baseline="-25000" dirty="0" smtClean="0">
                <a:sym typeface="Mathematica1"/>
              </a:rPr>
              <a:t>v</a:t>
            </a:r>
            <a:endParaRPr lang="en-US" sz="6000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5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7" grpId="0" animBg="1"/>
      <p:bldP spid="28" grpId="0" animBg="1"/>
      <p:bldP spid="30" grpId="0" animBg="1"/>
      <p:bldP spid="30" grpId="1" animBg="1"/>
      <p:bldP spid="32" grpId="0"/>
      <p:bldP spid="34" grpId="0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Hopeless?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f(G) = “how many people know two </a:t>
            </a:r>
            <a:r>
              <a:rPr lang="en-US" dirty="0" smtClean="0">
                <a:solidFill>
                  <a:schemeClr val="accent6"/>
                </a:solidFill>
              </a:rPr>
              <a:t>pianists </a:t>
            </a:r>
            <a:r>
              <a:rPr lang="en-US" dirty="0" smtClean="0"/>
              <a:t>who are friends with each other.”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381000" y="2504182"/>
            <a:ext cx="2667000" cy="2971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</a:t>
            </a:r>
            <a:r>
              <a:rPr lang="en-US" sz="2000" baseline="-25000" dirty="0" smtClean="0">
                <a:solidFill>
                  <a:schemeClr val="tx1"/>
                </a:solidFill>
              </a:rPr>
              <a:t>1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828800" y="3037582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914400" y="3189982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11" idx="7"/>
            <a:endCxn id="10" idx="3"/>
          </p:cNvCxnSpPr>
          <p:nvPr/>
        </p:nvCxnSpPr>
        <p:spPr>
          <a:xfrm flipV="1">
            <a:off x="1107192" y="3908549"/>
            <a:ext cx="1301160" cy="4692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1" idx="5"/>
            <a:endCxn id="9" idx="2"/>
          </p:cNvCxnSpPr>
          <p:nvPr/>
        </p:nvCxnSpPr>
        <p:spPr>
          <a:xfrm flipV="1">
            <a:off x="1107192" y="4486088"/>
            <a:ext cx="721608" cy="108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828800" y="4332982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62200" y="3647182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38200" y="4332982"/>
            <a:ext cx="315144" cy="3062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9" idx="0"/>
            <a:endCxn id="10" idx="4"/>
          </p:cNvCxnSpPr>
          <p:nvPr/>
        </p:nvCxnSpPr>
        <p:spPr>
          <a:xfrm flipV="1">
            <a:off x="1986372" y="3953393"/>
            <a:ext cx="533400" cy="379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12"/>
          <p:cNvSpPr/>
          <p:nvPr/>
        </p:nvSpPr>
        <p:spPr>
          <a:xfrm>
            <a:off x="4953000" y="2590800"/>
            <a:ext cx="2667000" cy="2971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</a:t>
            </a:r>
            <a:r>
              <a:rPr lang="en-US" sz="2000" baseline="-25000" dirty="0" smtClean="0">
                <a:solidFill>
                  <a:schemeClr val="tx1"/>
                </a:solidFill>
              </a:rPr>
              <a:t>2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1828800" y="4942582"/>
            <a:ext cx="22098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Accuracy</a:t>
            </a:r>
            <a:endParaRPr lang="en-US" sz="2800" dirty="0"/>
          </a:p>
        </p:txBody>
      </p:sp>
      <p:sp>
        <p:nvSpPr>
          <p:cNvPr id="27" name="Left Arrow 26"/>
          <p:cNvSpPr/>
          <p:nvPr/>
        </p:nvSpPr>
        <p:spPr>
          <a:xfrm>
            <a:off x="4343400" y="4942582"/>
            <a:ext cx="1981200" cy="1295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Privacy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533400" y="5628382"/>
            <a:ext cx="8305800" cy="107721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smtClean="0"/>
              <a:t>No private mechanism A can be accurate for both G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and G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!</a:t>
            </a:r>
            <a:endParaRPr lang="en-US" sz="3200" baseline="-25000" dirty="0" smtClean="0"/>
          </a:p>
        </p:txBody>
      </p:sp>
      <p:cxnSp>
        <p:nvCxnSpPr>
          <p:cNvPr id="30" name="Straight Connector 29"/>
          <p:cNvCxnSpPr>
            <a:stCxn id="6" idx="6"/>
            <a:endCxn id="5" idx="3"/>
          </p:cNvCxnSpPr>
          <p:nvPr/>
        </p:nvCxnSpPr>
        <p:spPr>
          <a:xfrm flipV="1">
            <a:off x="1229544" y="3298949"/>
            <a:ext cx="645408" cy="441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031580" y="3321444"/>
            <a:ext cx="990600" cy="9891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910760" y="3321444"/>
            <a:ext cx="111420" cy="1034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133600" y="3276600"/>
            <a:ext cx="310560" cy="393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1" idx="1"/>
          </p:cNvCxnSpPr>
          <p:nvPr/>
        </p:nvCxnSpPr>
        <p:spPr>
          <a:xfrm flipV="1">
            <a:off x="884352" y="3505200"/>
            <a:ext cx="182448" cy="8726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9" idx="1"/>
          </p:cNvCxnSpPr>
          <p:nvPr/>
        </p:nvCxnSpPr>
        <p:spPr>
          <a:xfrm flipH="1" flipV="1">
            <a:off x="1219200" y="3505200"/>
            <a:ext cx="655752" cy="8726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0" idx="2"/>
            <a:endCxn id="6" idx="5"/>
          </p:cNvCxnSpPr>
          <p:nvPr/>
        </p:nvCxnSpPr>
        <p:spPr>
          <a:xfrm flipH="1" flipV="1">
            <a:off x="1183392" y="3451349"/>
            <a:ext cx="1178808" cy="3489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6324600" y="32004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5410200" y="33528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stCxn id="53" idx="7"/>
            <a:endCxn id="52" idx="3"/>
          </p:cNvCxnSpPr>
          <p:nvPr/>
        </p:nvCxnSpPr>
        <p:spPr>
          <a:xfrm flipV="1">
            <a:off x="5602992" y="4071367"/>
            <a:ext cx="1301160" cy="4692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53" idx="5"/>
            <a:endCxn id="51" idx="2"/>
          </p:cNvCxnSpPr>
          <p:nvPr/>
        </p:nvCxnSpPr>
        <p:spPr>
          <a:xfrm flipV="1">
            <a:off x="5602992" y="4648906"/>
            <a:ext cx="721608" cy="108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6324600" y="44958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858000" y="38100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334000" y="4495800"/>
            <a:ext cx="315144" cy="3062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>
            <a:stCxn id="51" idx="0"/>
            <a:endCxn id="52" idx="4"/>
          </p:cNvCxnSpPr>
          <p:nvPr/>
        </p:nvCxnSpPr>
        <p:spPr>
          <a:xfrm flipV="1">
            <a:off x="6482172" y="4116211"/>
            <a:ext cx="533400" cy="379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5527380" y="3484262"/>
            <a:ext cx="990600" cy="9891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6406560" y="3484262"/>
            <a:ext cx="111420" cy="1034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629400" y="3439418"/>
            <a:ext cx="310560" cy="393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3" idx="1"/>
          </p:cNvCxnSpPr>
          <p:nvPr/>
        </p:nvCxnSpPr>
        <p:spPr>
          <a:xfrm flipV="1">
            <a:off x="5380152" y="3668018"/>
            <a:ext cx="182448" cy="8726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1" idx="1"/>
          </p:cNvCxnSpPr>
          <p:nvPr/>
        </p:nvCxnSpPr>
        <p:spPr>
          <a:xfrm flipH="1" flipV="1">
            <a:off x="5715000" y="3668018"/>
            <a:ext cx="655752" cy="8726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2" idx="2"/>
            <a:endCxn id="48" idx="5"/>
          </p:cNvCxnSpPr>
          <p:nvPr/>
        </p:nvCxnSpPr>
        <p:spPr>
          <a:xfrm flipH="1" flipV="1">
            <a:off x="5679192" y="3614167"/>
            <a:ext cx="1178808" cy="3489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895600" y="3505200"/>
            <a:ext cx="1713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f(G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)=n-2</a:t>
            </a:r>
            <a:endParaRPr lang="en-US" sz="3200" dirty="0"/>
          </a:p>
        </p:txBody>
      </p:sp>
      <p:sp>
        <p:nvSpPr>
          <p:cNvPr id="64" name="TextBox 63"/>
          <p:cNvSpPr txBox="1"/>
          <p:nvPr/>
        </p:nvSpPr>
        <p:spPr>
          <a:xfrm>
            <a:off x="7467600" y="3505200"/>
            <a:ext cx="1372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f(G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)=0</a:t>
            </a:r>
            <a:endParaRPr lang="en-US" sz="3200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3" grpId="0" animBg="1"/>
      <p:bldP spid="26" grpId="0" animBg="1"/>
      <p:bldP spid="27" grpId="0" animBg="1"/>
      <p:bldP spid="28" grpId="0" animBg="1"/>
      <p:bldP spid="28" grpId="1" animBg="1"/>
      <p:bldP spid="63" grpId="0"/>
      <p:bldP spid="6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The Problem</a:t>
            </a:r>
          </a:p>
          <a:p>
            <a:r>
              <a:rPr lang="en-US" b="1" dirty="0" smtClean="0"/>
              <a:t>Restricted Sensitivity</a:t>
            </a:r>
          </a:p>
          <a:p>
            <a:pPr lvl="1"/>
            <a:r>
              <a:rPr lang="en-US" dirty="0" smtClean="0"/>
              <a:t>Lower Sensitivity for Interesting Queries</a:t>
            </a:r>
          </a:p>
          <a:p>
            <a:pPr lvl="1"/>
            <a:r>
              <a:rPr lang="en-US" dirty="0" smtClean="0"/>
              <a:t>Challenges in Designing Mechanisms</a:t>
            </a:r>
            <a:endParaRPr lang="en-US" b="1" dirty="0" smtClean="0"/>
          </a:p>
          <a:p>
            <a:pPr lvl="1"/>
            <a:r>
              <a:rPr lang="en-US" dirty="0" smtClean="0"/>
              <a:t>Relaxed Accuracy Goal</a:t>
            </a:r>
          </a:p>
          <a:p>
            <a:r>
              <a:rPr lang="en-US" dirty="0" smtClean="0"/>
              <a:t>Algorithms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4191000"/>
            <a:ext cx="7772400" cy="2362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Restricted 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 smtClean="0"/>
              <a:t>Hypothesis: H </a:t>
            </a:r>
            <a:r>
              <a:rPr lang="en-US" sz="3600" dirty="0" smtClean="0">
                <a:sym typeface="Mathematica1Mono"/>
              </a:rPr>
              <a:t> </a:t>
            </a:r>
            <a:r>
              <a:rPr lang="en-US" sz="3600" dirty="0" smtClean="0">
                <a:latin typeface="Blackadder ITC" pitchFamily="82" charset="0"/>
                <a:sym typeface="Mathematica1Mono"/>
              </a:rPr>
              <a:t>G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46667" y="4724400"/>
          <a:ext cx="6773333" cy="1524000"/>
        </p:xfrm>
        <a:graphic>
          <a:graphicData uri="http://schemas.openxmlformats.org/presentationml/2006/ole">
            <p:oleObj spid="_x0000_s1027" name="Equation" r:id="rId4" imgW="2031840" imgH="457200" progId="Equation.3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914400" y="2438400"/>
          <a:ext cx="5673725" cy="1524000"/>
        </p:xfrm>
        <a:graphic>
          <a:graphicData uri="http://schemas.openxmlformats.org/presentationml/2006/ole">
            <p:oleObj spid="_x0000_s1028" name="Equation" r:id="rId5" imgW="1701720" imgH="457200" progId="Equation.3">
              <p:embed/>
            </p:oleObj>
          </a:graphicData>
        </a:graphic>
      </p:graphicFrame>
      <p:sp>
        <p:nvSpPr>
          <p:cNvPr id="11" name="Oval 10"/>
          <p:cNvSpPr/>
          <p:nvPr/>
        </p:nvSpPr>
        <p:spPr>
          <a:xfrm>
            <a:off x="2895600" y="5638800"/>
            <a:ext cx="1752600" cy="457200"/>
          </a:xfrm>
          <a:prstGeom prst="ellipse">
            <a:avLst/>
          </a:prstGeom>
          <a:solidFill>
            <a:srgbClr val="C00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Background</a:t>
            </a:r>
          </a:p>
          <a:p>
            <a:pPr lvl="1"/>
            <a:r>
              <a:rPr lang="en-US" dirty="0" smtClean="0"/>
              <a:t>Social Networks</a:t>
            </a:r>
          </a:p>
          <a:p>
            <a:pPr lvl="1"/>
            <a:r>
              <a:rPr lang="en-US" dirty="0" smtClean="0"/>
              <a:t>Differential Privacy</a:t>
            </a:r>
          </a:p>
          <a:p>
            <a:r>
              <a:rPr lang="en-US" dirty="0" smtClean="0"/>
              <a:t>The Problem</a:t>
            </a:r>
          </a:p>
          <a:p>
            <a:r>
              <a:rPr lang="en-US" dirty="0" smtClean="0"/>
              <a:t>Restricted Sensitivity </a:t>
            </a:r>
          </a:p>
          <a:p>
            <a:r>
              <a:rPr lang="en-US" dirty="0" smtClean="0"/>
              <a:t>Algorithms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600200"/>
            <a:ext cx="7772400" cy="1447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81000" y="3276600"/>
            <a:ext cx="5715000" cy="34290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Bounded Degree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4195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Bounded Degree Hypothesis: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H</a:t>
            </a:r>
            <a:r>
              <a:rPr lang="en-US" baseline="-25000" dirty="0" err="1" smtClean="0"/>
              <a:t>k</a:t>
            </a:r>
            <a:r>
              <a:rPr lang="en-US" dirty="0" smtClean="0"/>
              <a:t> = { G | </a:t>
            </a:r>
            <a:r>
              <a:rPr lang="en-US" dirty="0" err="1" smtClean="0"/>
              <a:t>max</a:t>
            </a:r>
            <a:r>
              <a:rPr lang="en-US" baseline="-25000" dirty="0" err="1" smtClean="0"/>
              <a:t>v</a:t>
            </a:r>
            <a:r>
              <a:rPr lang="en-US" baseline="-25000" dirty="0" smtClean="0"/>
              <a:t> </a:t>
            </a:r>
            <a:r>
              <a:rPr lang="en-US" baseline="-25000" dirty="0" smtClean="0">
                <a:sym typeface="Mathematica1Mono"/>
              </a:rPr>
              <a:t></a:t>
            </a:r>
            <a:r>
              <a:rPr lang="en-US" baseline="-25000" dirty="0" smtClean="0"/>
              <a:t>V(G)</a:t>
            </a:r>
            <a:r>
              <a:rPr lang="en-US" dirty="0" smtClean="0"/>
              <a:t> deg(v) ≤ k}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            Typical: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1524000" y="3505200"/>
            <a:ext cx="3505200" cy="2819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76600" y="42672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362200" y="44196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13" idx="7"/>
            <a:endCxn id="12" idx="3"/>
          </p:cNvCxnSpPr>
          <p:nvPr/>
        </p:nvCxnSpPr>
        <p:spPr>
          <a:xfrm flipV="1">
            <a:off x="2554992" y="5138167"/>
            <a:ext cx="1301160" cy="4692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3" idx="5"/>
            <a:endCxn id="11" idx="2"/>
          </p:cNvCxnSpPr>
          <p:nvPr/>
        </p:nvCxnSpPr>
        <p:spPr>
          <a:xfrm flipV="1">
            <a:off x="2554992" y="5715706"/>
            <a:ext cx="721608" cy="108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276600" y="55626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810000" y="48768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86000" y="5562600"/>
            <a:ext cx="315144" cy="3062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1" idx="0"/>
            <a:endCxn id="12" idx="4"/>
          </p:cNvCxnSpPr>
          <p:nvPr/>
        </p:nvCxnSpPr>
        <p:spPr>
          <a:xfrm flipV="1">
            <a:off x="3434172" y="5183011"/>
            <a:ext cx="533400" cy="379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6"/>
            <a:endCxn id="18" idx="2"/>
          </p:cNvCxnSpPr>
          <p:nvPr/>
        </p:nvCxnSpPr>
        <p:spPr>
          <a:xfrm flipV="1">
            <a:off x="3591744" y="4344106"/>
            <a:ext cx="523056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7" idx="2"/>
          </p:cNvCxnSpPr>
          <p:nvPr/>
        </p:nvCxnSpPr>
        <p:spPr>
          <a:xfrm flipV="1">
            <a:off x="2667000" y="4420306"/>
            <a:ext cx="609600" cy="1637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114800" y="41910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38200" y="3962400"/>
            <a:ext cx="627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H</a:t>
            </a:r>
            <a:r>
              <a:rPr lang="en-US" sz="3600" baseline="-25000" dirty="0" smtClean="0"/>
              <a:t>2</a:t>
            </a:r>
            <a:endParaRPr lang="en-US" sz="3600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740525" y="4748213"/>
          <a:ext cx="1404938" cy="561975"/>
        </p:xfrm>
        <a:graphic>
          <a:graphicData uri="http://schemas.openxmlformats.org/presentationml/2006/ole">
            <p:oleObj spid="_x0000_s108546" name="Equation" r:id="rId4" imgW="44424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8" grpId="0" animBg="1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loud 30"/>
          <p:cNvSpPr/>
          <p:nvPr/>
        </p:nvSpPr>
        <p:spPr>
          <a:xfrm>
            <a:off x="5029200" y="2667000"/>
            <a:ext cx="3352800" cy="3200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</a:t>
            </a:r>
            <a:r>
              <a:rPr lang="en-US" sz="2000" baseline="-25000" dirty="0" smtClean="0">
                <a:solidFill>
                  <a:schemeClr val="tx1"/>
                </a:solidFill>
              </a:rPr>
              <a:t>2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28600" y="1447800"/>
            <a:ext cx="7924800" cy="838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/>
          <p:cNvSpPr/>
          <p:nvPr/>
        </p:nvSpPr>
        <p:spPr>
          <a:xfrm>
            <a:off x="228600" y="2743200"/>
            <a:ext cx="3352800" cy="3200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</a:t>
            </a:r>
            <a:r>
              <a:rPr lang="en-US" sz="2000" baseline="-25000" dirty="0" smtClean="0">
                <a:solidFill>
                  <a:schemeClr val="tx1"/>
                </a:solidFill>
              </a:rPr>
              <a:t>1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Restricted Sensitivity RS</a:t>
            </a:r>
            <a:r>
              <a:rPr lang="en-US" baseline="-25000" dirty="0" smtClean="0"/>
              <a:t>f</a:t>
            </a:r>
            <a:r>
              <a:rPr lang="en-US" dirty="0" smtClean="0"/>
              <a:t>(</a:t>
            </a:r>
            <a:r>
              <a:rPr lang="en-US" dirty="0" err="1" smtClean="0"/>
              <a:t>H</a:t>
            </a:r>
            <a:r>
              <a:rPr lang="en-US" baseline="-25000" dirty="0" err="1" smtClean="0"/>
              <a:t>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Fact: For local profile queries f, RS</a:t>
            </a:r>
            <a:r>
              <a:rPr lang="en-US" baseline="-25000" dirty="0" smtClean="0"/>
              <a:t>f</a:t>
            </a:r>
            <a:r>
              <a:rPr lang="en-US" dirty="0" smtClean="0"/>
              <a:t>(</a:t>
            </a:r>
            <a:r>
              <a:rPr lang="en-US" dirty="0" err="1" smtClean="0"/>
              <a:t>H</a:t>
            </a:r>
            <a:r>
              <a:rPr lang="en-US" baseline="-25000" dirty="0" err="1" smtClean="0"/>
              <a:t>k</a:t>
            </a:r>
            <a:r>
              <a:rPr lang="en-US" dirty="0" smtClean="0"/>
              <a:t>) ≤ 2k+1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905000" y="35052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90600" y="36576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447800" y="5334000"/>
            <a:ext cx="5943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20" idx="7"/>
            <a:endCxn id="19" idx="3"/>
          </p:cNvCxnSpPr>
          <p:nvPr/>
        </p:nvCxnSpPr>
        <p:spPr>
          <a:xfrm flipV="1">
            <a:off x="1183392" y="4376167"/>
            <a:ext cx="1301160" cy="4692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0" idx="5"/>
            <a:endCxn id="18" idx="2"/>
          </p:cNvCxnSpPr>
          <p:nvPr/>
        </p:nvCxnSpPr>
        <p:spPr>
          <a:xfrm flipV="1">
            <a:off x="1183392" y="4953706"/>
            <a:ext cx="721608" cy="108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905000" y="48006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438400" y="41148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14400" y="4800600"/>
            <a:ext cx="315144" cy="3062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8" idx="0"/>
            <a:endCxn id="19" idx="4"/>
          </p:cNvCxnSpPr>
          <p:nvPr/>
        </p:nvCxnSpPr>
        <p:spPr>
          <a:xfrm flipV="1">
            <a:off x="2062572" y="4421011"/>
            <a:ext cx="533400" cy="379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705600" y="34290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791200" y="35814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72" idx="3"/>
          </p:cNvCxnSpPr>
          <p:nvPr/>
        </p:nvCxnSpPr>
        <p:spPr>
          <a:xfrm flipH="1">
            <a:off x="7467600" y="3505199"/>
            <a:ext cx="184941" cy="5334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8" idx="5"/>
            <a:endCxn id="36" idx="2"/>
          </p:cNvCxnSpPr>
          <p:nvPr/>
        </p:nvCxnSpPr>
        <p:spPr>
          <a:xfrm flipV="1">
            <a:off x="5983992" y="4877506"/>
            <a:ext cx="721608" cy="108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705600" y="47244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239000" y="40386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715000" y="4724400"/>
            <a:ext cx="315144" cy="3062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stCxn id="33" idx="5"/>
            <a:endCxn id="37" idx="3"/>
          </p:cNvCxnSpPr>
          <p:nvPr/>
        </p:nvCxnSpPr>
        <p:spPr>
          <a:xfrm>
            <a:off x="6060192" y="3842767"/>
            <a:ext cx="122496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295400" y="2362200"/>
            <a:ext cx="877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k</a:t>
            </a:r>
            <a:r>
              <a:rPr lang="en-US" sz="3200" dirty="0" smtClean="0"/>
              <a:t>= 2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5181600" y="2362200"/>
            <a:ext cx="784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k=2</a:t>
            </a:r>
            <a:endParaRPr lang="en-US" sz="3200" dirty="0"/>
          </a:p>
        </p:txBody>
      </p:sp>
      <p:sp>
        <p:nvSpPr>
          <p:cNvPr id="50" name="Oval 49"/>
          <p:cNvSpPr/>
          <p:nvPr/>
        </p:nvSpPr>
        <p:spPr>
          <a:xfrm>
            <a:off x="2590800" y="32766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/>
          <p:cNvCxnSpPr>
            <a:stCxn id="9" idx="6"/>
            <a:endCxn id="50" idx="4"/>
          </p:cNvCxnSpPr>
          <p:nvPr/>
        </p:nvCxnSpPr>
        <p:spPr>
          <a:xfrm flipV="1">
            <a:off x="2220144" y="3582811"/>
            <a:ext cx="528228" cy="754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9" idx="2"/>
          </p:cNvCxnSpPr>
          <p:nvPr/>
        </p:nvCxnSpPr>
        <p:spPr>
          <a:xfrm flipV="1">
            <a:off x="1295400" y="3658306"/>
            <a:ext cx="609600" cy="1637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7467600" y="32004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9" name="Straight Connector 58"/>
          <p:cNvCxnSpPr>
            <a:endCxn id="58" idx="4"/>
          </p:cNvCxnSpPr>
          <p:nvPr/>
        </p:nvCxnSpPr>
        <p:spPr>
          <a:xfrm flipV="1">
            <a:off x="7010400" y="3506611"/>
            <a:ext cx="614772" cy="740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5-Point Star 65"/>
          <p:cNvSpPr/>
          <p:nvPr/>
        </p:nvSpPr>
        <p:spPr>
          <a:xfrm>
            <a:off x="7315200" y="40386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5-Point Star 68"/>
          <p:cNvSpPr/>
          <p:nvPr/>
        </p:nvSpPr>
        <p:spPr>
          <a:xfrm>
            <a:off x="6781800" y="47244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5-Point Star 69"/>
          <p:cNvSpPr/>
          <p:nvPr/>
        </p:nvSpPr>
        <p:spPr>
          <a:xfrm>
            <a:off x="5791200" y="47244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5-Point Star 70"/>
          <p:cNvSpPr/>
          <p:nvPr/>
        </p:nvSpPr>
        <p:spPr>
          <a:xfrm>
            <a:off x="5943600" y="35052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5-Point Star 71"/>
          <p:cNvSpPr/>
          <p:nvPr/>
        </p:nvSpPr>
        <p:spPr>
          <a:xfrm>
            <a:off x="7467600" y="32766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752600" y="5638800"/>
            <a:ext cx="525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|f(G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) –f(G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)|≤ 5=RS</a:t>
            </a:r>
            <a:r>
              <a:rPr lang="en-US" sz="3200" baseline="-25000" dirty="0" smtClean="0"/>
              <a:t>f</a:t>
            </a:r>
            <a:r>
              <a:rPr lang="en-US" sz="3200" dirty="0" smtClean="0"/>
              <a:t>(H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cxnSp>
        <p:nvCxnSpPr>
          <p:cNvPr id="40" name="Straight Connector 39"/>
          <p:cNvCxnSpPr>
            <a:stCxn id="71" idx="3"/>
            <a:endCxn id="32" idx="2"/>
          </p:cNvCxnSpPr>
          <p:nvPr/>
        </p:nvCxnSpPr>
        <p:spPr>
          <a:xfrm flipV="1">
            <a:off x="6128541" y="3582106"/>
            <a:ext cx="577059" cy="1516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74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53" grpId="0"/>
      <p:bldP spid="62" grpId="0"/>
      <p:bldP spid="58" grpId="0" animBg="1"/>
      <p:bldP spid="66" grpId="0" animBg="1"/>
      <p:bldP spid="69" grpId="0" animBg="1"/>
      <p:bldP spid="70" grpId="0" animBg="1"/>
      <p:bldP spid="71" grpId="0" animBg="1"/>
      <p:bldP spid="72" grpId="0" animBg="1"/>
      <p:bldP spid="7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over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k</a:t>
            </a:r>
            <a:endParaRPr lang="en-US" baseline="-25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077199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19200"/>
                <a:gridCol w="1524000"/>
                <a:gridCol w="1812410"/>
                <a:gridCol w="1997589"/>
              </a:tblGrid>
              <a:tr h="363386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800" dirty="0" smtClean="0"/>
                        <a:t>Local Profile Query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800" dirty="0" err="1" smtClean="0"/>
                        <a:t>Subgraph</a:t>
                      </a:r>
                      <a:r>
                        <a:rPr lang="en-US" sz="2800" dirty="0" smtClean="0"/>
                        <a:t> Counting Query (P)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338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Adjacency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Smooth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Restricted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Smooth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Restricted</a:t>
                      </a:r>
                      <a:endParaRPr lang="en-US" sz="2400" b="1" dirty="0"/>
                    </a:p>
                  </a:txBody>
                  <a:tcPr/>
                </a:tc>
              </a:tr>
              <a:tr h="62721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Edge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k+1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k+1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O(|P| </a:t>
                      </a:r>
                      <a:r>
                        <a:rPr lang="en-US" sz="2400" dirty="0" err="1" smtClean="0"/>
                        <a:t>k</a:t>
                      </a:r>
                      <a:r>
                        <a:rPr lang="en-US" sz="2400" baseline="30000" dirty="0" err="1" smtClean="0"/>
                        <a:t>|P</a:t>
                      </a:r>
                      <a:r>
                        <a:rPr lang="en-US" sz="2400" baseline="30000" dirty="0" smtClean="0"/>
                        <a:t>|-1</a:t>
                      </a:r>
                      <a:r>
                        <a:rPr lang="en-US" sz="24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O(|P| </a:t>
                      </a:r>
                      <a:r>
                        <a:rPr lang="en-US" sz="2400" dirty="0" err="1" smtClean="0"/>
                        <a:t>k</a:t>
                      </a:r>
                      <a:r>
                        <a:rPr lang="en-US" sz="2400" baseline="30000" dirty="0" err="1" smtClean="0"/>
                        <a:t>|P</a:t>
                      </a:r>
                      <a:r>
                        <a:rPr lang="en-US" sz="2400" baseline="30000" dirty="0" smtClean="0"/>
                        <a:t>|-1</a:t>
                      </a:r>
                      <a:r>
                        <a:rPr lang="en-US" sz="2400" dirty="0" smtClean="0"/>
                        <a:t>)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62721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Vertex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2k+1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O(</a:t>
                      </a:r>
                      <a:r>
                        <a:rPr lang="en-US" sz="2400" dirty="0" err="1" smtClean="0"/>
                        <a:t>n</a:t>
                      </a:r>
                      <a:r>
                        <a:rPr lang="en-US" sz="2400" baseline="30000" dirty="0" err="1" smtClean="0"/>
                        <a:t>|P</a:t>
                      </a:r>
                      <a:r>
                        <a:rPr lang="en-US" sz="2400" baseline="30000" dirty="0" smtClean="0"/>
                        <a:t>|-1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O(|P| </a:t>
                      </a:r>
                      <a:r>
                        <a:rPr lang="en-US" sz="2400" dirty="0" err="1" smtClean="0"/>
                        <a:t>k</a:t>
                      </a:r>
                      <a:r>
                        <a:rPr lang="en-US" sz="2400" baseline="30000" dirty="0" err="1" smtClean="0"/>
                        <a:t>|P</a:t>
                      </a:r>
                      <a:r>
                        <a:rPr lang="en-US" sz="2400" baseline="30000" dirty="0" smtClean="0"/>
                        <a:t>|-1</a:t>
                      </a:r>
                      <a:r>
                        <a:rPr lang="en-US" sz="2400" dirty="0" smtClean="0"/>
                        <a:t>)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05000" y="3733800"/>
            <a:ext cx="2362200" cy="838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4114800"/>
            <a:ext cx="8458200" cy="228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Restricted 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1"/>
            <a:ext cx="8229600" cy="1981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mechanism </a:t>
            </a:r>
          </a:p>
          <a:p>
            <a:pPr algn="ctr">
              <a:buNone/>
            </a:pPr>
            <a:r>
              <a:rPr lang="en-US" dirty="0" smtClean="0"/>
              <a:t>A(G) = f(G) + Lap(RS</a:t>
            </a:r>
            <a:r>
              <a:rPr lang="en-US" baseline="-25000" dirty="0" smtClean="0"/>
              <a:t>f</a:t>
            </a:r>
            <a:r>
              <a:rPr lang="en-US" dirty="0" smtClean="0"/>
              <a:t>(H)/</a:t>
            </a:r>
            <a:r>
              <a:rPr lang="en-US" b="1" dirty="0" smtClean="0">
                <a:sym typeface="Mathematica1Mono"/>
              </a:rPr>
              <a:t></a:t>
            </a:r>
            <a:r>
              <a:rPr lang="en-US" dirty="0" smtClean="0"/>
              <a:t>) </a:t>
            </a:r>
          </a:p>
          <a:p>
            <a:pPr>
              <a:buNone/>
            </a:pPr>
            <a:r>
              <a:rPr lang="en-US" dirty="0" smtClean="0"/>
              <a:t>does not satisfy differential privacy for all G.</a:t>
            </a:r>
            <a:endParaRPr lang="en-US" baseline="-250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2530" name="Picture 2" descr="http://www.google.com/url?source=imglanding&amp;ct=img&amp;q=http://www.momgoesgreen.com/wp-content//smiley-not-face.jpg&amp;sa=X&amp;ei=pMpYUILpEMXA0QH0-oGYBg&amp;ved=0CAoQ8wc&amp;usg=AFQjCNF-G65n821Um5wVP7gSWaG4QP2g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267200"/>
            <a:ext cx="1219200" cy="1219200"/>
          </a:xfrm>
          <a:prstGeom prst="rect">
            <a:avLst/>
          </a:prstGeom>
          <a:noFill/>
        </p:spPr>
      </p:pic>
      <p:pic>
        <p:nvPicPr>
          <p:cNvPr id="38914" name="Picture 2" descr="https://encrypted-tbn1.google.com/images?q=tbn:ANd9GcRGoS78T8EbQKDMo833TMdoOrr0KfgDkLbWvHf6jS0IccRgeah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524000"/>
            <a:ext cx="2476500" cy="184785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" y="1524000"/>
            <a:ext cx="5867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 smtClean="0"/>
              <a:t>For k </a:t>
            </a:r>
            <a:r>
              <a:rPr lang="en-US" sz="2800" dirty="0" smtClean="0">
                <a:sym typeface="Mathematica1"/>
              </a:rPr>
              <a:t>&lt;&lt;</a:t>
            </a:r>
            <a:r>
              <a:rPr lang="en-US" sz="2800" dirty="0" smtClean="0"/>
              <a:t> n the mechanism </a:t>
            </a:r>
          </a:p>
          <a:p>
            <a:pPr algn="ctr">
              <a:buNone/>
            </a:pPr>
            <a:r>
              <a:rPr lang="en-US" sz="2800" dirty="0" smtClean="0"/>
              <a:t>A(G) = f(G) + Lap(</a:t>
            </a:r>
            <a:r>
              <a:rPr lang="en-US" sz="2800" dirty="0" err="1" smtClean="0"/>
              <a:t>RS</a:t>
            </a:r>
            <a:r>
              <a:rPr lang="en-US" sz="2800" baseline="-25000" dirty="0" err="1" smtClean="0"/>
              <a:t>f</a:t>
            </a:r>
            <a:r>
              <a:rPr lang="en-US" sz="2800" dirty="0" smtClean="0"/>
              <a:t>(</a:t>
            </a:r>
            <a:r>
              <a:rPr lang="en-US" sz="2800" dirty="0" err="1" smtClean="0"/>
              <a:t>H</a:t>
            </a:r>
            <a:r>
              <a:rPr lang="en-US" sz="2800" baseline="-25000" dirty="0" err="1" smtClean="0"/>
              <a:t>k</a:t>
            </a:r>
            <a:r>
              <a:rPr lang="en-US" sz="2800" dirty="0" smtClean="0"/>
              <a:t>)/</a:t>
            </a:r>
            <a:r>
              <a:rPr lang="en-US" sz="2800" b="1" dirty="0" smtClean="0">
                <a:sym typeface="Mathematica1Mono"/>
              </a:rPr>
              <a:t></a:t>
            </a:r>
            <a:r>
              <a:rPr lang="en-US" sz="2800" dirty="0" smtClean="0"/>
              <a:t>) </a:t>
            </a:r>
          </a:p>
          <a:p>
            <a:pPr>
              <a:buNone/>
            </a:pPr>
            <a:r>
              <a:rPr lang="en-US" sz="2800" dirty="0" smtClean="0"/>
              <a:t>is accurate!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12"/>
          <p:cNvSpPr/>
          <p:nvPr/>
        </p:nvSpPr>
        <p:spPr>
          <a:xfrm>
            <a:off x="304800" y="2362200"/>
            <a:ext cx="2667000" cy="2971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</a:t>
            </a:r>
            <a:r>
              <a:rPr lang="en-US" sz="2000" baseline="-25000" dirty="0" smtClean="0">
                <a:solidFill>
                  <a:schemeClr val="tx1"/>
                </a:solidFill>
              </a:rPr>
              <a:t>1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f(G) = “how many people in G know a </a:t>
            </a:r>
            <a:r>
              <a:rPr lang="en-US" dirty="0" smtClean="0">
                <a:solidFill>
                  <a:schemeClr val="accent6"/>
                </a:solidFill>
              </a:rPr>
              <a:t>pianist</a:t>
            </a:r>
            <a:r>
              <a:rPr lang="en-US" dirty="0" smtClean="0"/>
              <a:t>?”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aseline="-25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752600" y="28956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38200" y="30480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10" idx="7"/>
            <a:endCxn id="9" idx="3"/>
          </p:cNvCxnSpPr>
          <p:nvPr/>
        </p:nvCxnSpPr>
        <p:spPr>
          <a:xfrm flipV="1">
            <a:off x="1030992" y="3766567"/>
            <a:ext cx="1301160" cy="4692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0" idx="5"/>
            <a:endCxn id="8" idx="2"/>
          </p:cNvCxnSpPr>
          <p:nvPr/>
        </p:nvCxnSpPr>
        <p:spPr>
          <a:xfrm flipV="1">
            <a:off x="1030992" y="4344106"/>
            <a:ext cx="721608" cy="108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752600" y="41910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86000" y="35052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2000" y="4191000"/>
            <a:ext cx="315144" cy="3062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8" idx="0"/>
            <a:endCxn id="9" idx="4"/>
          </p:cNvCxnSpPr>
          <p:nvPr/>
        </p:nvCxnSpPr>
        <p:spPr>
          <a:xfrm flipV="1">
            <a:off x="1910172" y="3811411"/>
            <a:ext cx="533400" cy="379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loud 13"/>
          <p:cNvSpPr/>
          <p:nvPr/>
        </p:nvSpPr>
        <p:spPr>
          <a:xfrm>
            <a:off x="4800600" y="2514600"/>
            <a:ext cx="2667000" cy="2971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</a:t>
            </a:r>
            <a:r>
              <a:rPr lang="en-US" sz="2000" baseline="-25000" dirty="0" smtClean="0">
                <a:solidFill>
                  <a:schemeClr val="tx1"/>
                </a:solidFill>
              </a:rPr>
              <a:t>2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400800" y="31242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486400" y="32766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21" idx="7"/>
            <a:endCxn id="20" idx="3"/>
          </p:cNvCxnSpPr>
          <p:nvPr/>
        </p:nvCxnSpPr>
        <p:spPr>
          <a:xfrm flipV="1">
            <a:off x="5679192" y="3995167"/>
            <a:ext cx="1301160" cy="4692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1" idx="5"/>
            <a:endCxn id="19" idx="2"/>
          </p:cNvCxnSpPr>
          <p:nvPr/>
        </p:nvCxnSpPr>
        <p:spPr>
          <a:xfrm flipV="1">
            <a:off x="5679192" y="4572706"/>
            <a:ext cx="721608" cy="108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400800" y="44196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934200" y="37338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410200" y="4419600"/>
            <a:ext cx="315144" cy="3062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19" idx="0"/>
            <a:endCxn id="20" idx="4"/>
          </p:cNvCxnSpPr>
          <p:nvPr/>
        </p:nvCxnSpPr>
        <p:spPr>
          <a:xfrm flipV="1">
            <a:off x="6558372" y="4040011"/>
            <a:ext cx="533400" cy="379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1" idx="0"/>
            <a:endCxn id="15" idx="4"/>
          </p:cNvCxnSpPr>
          <p:nvPr/>
        </p:nvCxnSpPr>
        <p:spPr>
          <a:xfrm flipV="1">
            <a:off x="5567772" y="3430411"/>
            <a:ext cx="990600" cy="9891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9" idx="1"/>
            <a:endCxn id="15" idx="4"/>
          </p:cNvCxnSpPr>
          <p:nvPr/>
        </p:nvCxnSpPr>
        <p:spPr>
          <a:xfrm flipV="1">
            <a:off x="6446952" y="3430411"/>
            <a:ext cx="111420" cy="1034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5" idx="5"/>
            <a:endCxn id="20" idx="1"/>
          </p:cNvCxnSpPr>
          <p:nvPr/>
        </p:nvCxnSpPr>
        <p:spPr>
          <a:xfrm>
            <a:off x="6669792" y="3385567"/>
            <a:ext cx="310560" cy="3930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6" idx="6"/>
            <a:endCxn id="15" idx="2"/>
          </p:cNvCxnSpPr>
          <p:nvPr/>
        </p:nvCxnSpPr>
        <p:spPr>
          <a:xfrm flipV="1">
            <a:off x="5801544" y="3277306"/>
            <a:ext cx="599256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819400" y="2362200"/>
            <a:ext cx="205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dirty="0" smtClean="0"/>
              <a:t>G</a:t>
            </a:r>
            <a:r>
              <a:rPr lang="en-US" sz="3600" baseline="-25000" dirty="0" smtClean="0"/>
              <a:t>1</a:t>
            </a:r>
            <a:r>
              <a:rPr lang="en-US" sz="3600" dirty="0" smtClean="0">
                <a:sym typeface="Mathematica1"/>
              </a:rPr>
              <a:t>  </a:t>
            </a:r>
            <a:r>
              <a:rPr lang="en-US" sz="3600" dirty="0" err="1" smtClean="0">
                <a:sym typeface="Mathematica1"/>
              </a:rPr>
              <a:t>H</a:t>
            </a:r>
            <a:r>
              <a:rPr lang="en-US" sz="3600" baseline="-25000" dirty="0" err="1" smtClean="0">
                <a:sym typeface="Mathematica1"/>
              </a:rPr>
              <a:t>k</a:t>
            </a:r>
            <a:r>
              <a:rPr lang="en-US" sz="3600" dirty="0" smtClean="0">
                <a:sym typeface="Mathematica1"/>
              </a:rPr>
              <a:t>.</a:t>
            </a:r>
          </a:p>
          <a:p>
            <a:pPr>
              <a:buNone/>
            </a:pPr>
            <a:r>
              <a:rPr lang="en-US" sz="3600" dirty="0" smtClean="0">
                <a:sym typeface="Mathematica1"/>
              </a:rPr>
              <a:t>f(</a:t>
            </a:r>
            <a:r>
              <a:rPr lang="en-US" sz="3600" dirty="0" smtClean="0"/>
              <a:t>G</a:t>
            </a:r>
            <a:r>
              <a:rPr lang="en-US" sz="3600" baseline="-25000" dirty="0" smtClean="0"/>
              <a:t>1</a:t>
            </a:r>
            <a:r>
              <a:rPr lang="en-US" sz="3600" dirty="0" smtClean="0">
                <a:sym typeface="Mathematica1"/>
              </a:rPr>
              <a:t>) = 0</a:t>
            </a:r>
            <a:endParaRPr lang="en-US" sz="3600" baseline="-25000" dirty="0" smtClean="0"/>
          </a:p>
        </p:txBody>
      </p:sp>
      <p:sp>
        <p:nvSpPr>
          <p:cNvPr id="31" name="Rectangle 30"/>
          <p:cNvSpPr/>
          <p:nvPr/>
        </p:nvSpPr>
        <p:spPr>
          <a:xfrm>
            <a:off x="7391400" y="2209800"/>
            <a:ext cx="2057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dirty="0" smtClean="0"/>
              <a:t>G</a:t>
            </a:r>
            <a:r>
              <a:rPr lang="en-US" sz="3600" baseline="-25000" dirty="0" smtClean="0"/>
              <a:t>2</a:t>
            </a:r>
            <a:r>
              <a:rPr lang="en-US" sz="3600" dirty="0" smtClean="0">
                <a:sym typeface="Mathematica1"/>
              </a:rPr>
              <a:t>  </a:t>
            </a:r>
            <a:r>
              <a:rPr lang="en-US" sz="3600" dirty="0" err="1" smtClean="0">
                <a:sym typeface="Mathematica1"/>
              </a:rPr>
              <a:t>H</a:t>
            </a:r>
            <a:r>
              <a:rPr lang="en-US" sz="3600" baseline="-25000" dirty="0" err="1" smtClean="0">
                <a:sym typeface="Mathematica1"/>
              </a:rPr>
              <a:t>k</a:t>
            </a:r>
            <a:r>
              <a:rPr lang="en-US" sz="3600" dirty="0" smtClean="0">
                <a:sym typeface="Mathematica1"/>
              </a:rPr>
              <a:t>.</a:t>
            </a:r>
          </a:p>
          <a:p>
            <a:pPr>
              <a:buNone/>
            </a:pPr>
            <a:r>
              <a:rPr lang="en-US" sz="3600" dirty="0" smtClean="0">
                <a:sym typeface="Mathematica1"/>
              </a:rPr>
              <a:t>f(</a:t>
            </a:r>
            <a:r>
              <a:rPr lang="en-US" sz="3600" dirty="0" smtClean="0"/>
              <a:t>G</a:t>
            </a:r>
            <a:r>
              <a:rPr lang="en-US" sz="3600" baseline="-25000" dirty="0" smtClean="0"/>
              <a:t>2</a:t>
            </a:r>
            <a:r>
              <a:rPr lang="en-US" sz="3600" dirty="0" smtClean="0">
                <a:sym typeface="Mathematica1"/>
              </a:rPr>
              <a:t>)=n</a:t>
            </a:r>
          </a:p>
          <a:p>
            <a:pPr>
              <a:buNone/>
            </a:pPr>
            <a:r>
              <a:rPr lang="en-US" sz="3600" dirty="0" smtClean="0"/>
              <a:t> </a:t>
            </a:r>
            <a:endParaRPr lang="en-US" sz="3600" baseline="-25000" dirty="0" smtClean="0"/>
          </a:p>
        </p:txBody>
      </p:sp>
      <p:sp>
        <p:nvSpPr>
          <p:cNvPr id="34" name="Rectangle 33"/>
          <p:cNvSpPr/>
          <p:nvPr/>
        </p:nvSpPr>
        <p:spPr>
          <a:xfrm>
            <a:off x="381000" y="5105400"/>
            <a:ext cx="7848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33400" y="518160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Pr[A(G</a:t>
            </a:r>
            <a:r>
              <a:rPr lang="en-US" sz="4000" baseline="-25000" dirty="0" smtClean="0">
                <a:solidFill>
                  <a:schemeClr val="bg1"/>
                </a:solidFill>
              </a:rPr>
              <a:t>1</a:t>
            </a:r>
            <a:r>
              <a:rPr lang="en-US" sz="4000" dirty="0" smtClean="0">
                <a:solidFill>
                  <a:schemeClr val="bg1"/>
                </a:solidFill>
              </a:rPr>
              <a:t>) </a:t>
            </a:r>
            <a:r>
              <a:rPr lang="en-US" sz="4000" dirty="0" smtClean="0">
                <a:solidFill>
                  <a:schemeClr val="bg1"/>
                </a:solidFill>
                <a:sym typeface="Mathematica1"/>
              </a:rPr>
              <a:t> 0] ≤ e</a:t>
            </a:r>
            <a:r>
              <a:rPr lang="en-US" sz="4000" baseline="30000" dirty="0" smtClean="0">
                <a:solidFill>
                  <a:schemeClr val="bg1"/>
                </a:solidFill>
                <a:sym typeface="Mathematica1Mono"/>
              </a:rPr>
              <a:t> </a:t>
            </a:r>
            <a:r>
              <a:rPr lang="en-US" sz="4000" dirty="0" smtClean="0">
                <a:solidFill>
                  <a:schemeClr val="bg1"/>
                </a:solidFill>
              </a:rPr>
              <a:t>Pr[A(G</a:t>
            </a:r>
            <a:r>
              <a:rPr lang="en-US" sz="4000" baseline="-25000" dirty="0" smtClean="0">
                <a:solidFill>
                  <a:schemeClr val="bg1"/>
                </a:solidFill>
              </a:rPr>
              <a:t>2</a:t>
            </a:r>
            <a:r>
              <a:rPr lang="en-US" sz="4000" dirty="0" smtClean="0">
                <a:solidFill>
                  <a:schemeClr val="bg1"/>
                </a:solidFill>
              </a:rPr>
              <a:t>) </a:t>
            </a:r>
            <a:r>
              <a:rPr lang="en-US" sz="4000" dirty="0" smtClean="0">
                <a:solidFill>
                  <a:schemeClr val="bg1"/>
                </a:solidFill>
                <a:sym typeface="Mathematica1"/>
              </a:rPr>
              <a:t> 0] + </a:t>
            </a:r>
            <a:r>
              <a:rPr lang="en-US" sz="4000" b="1" dirty="0" smtClean="0">
                <a:solidFill>
                  <a:schemeClr val="bg1"/>
                </a:solidFill>
                <a:sym typeface="Mathematica1Mono"/>
              </a:rPr>
              <a:t></a:t>
            </a:r>
            <a:endParaRPr lang="en-US" sz="4000" b="1" baseline="-25000" dirty="0" smtClean="0">
              <a:solidFill>
                <a:schemeClr val="bg1"/>
              </a:solidFill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30" grpId="0"/>
      <p:bldP spid="31" grpId="0"/>
      <p:bldP spid="34" grpId="0" animBg="1"/>
      <p:bldP spid="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2369897" cy="234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152400" y="1219200"/>
            <a:ext cx="2971800" cy="37338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for All, Accuracy for Some</a:t>
            </a:r>
            <a:endParaRPr lang="en-US" dirty="0"/>
          </a:p>
        </p:txBody>
      </p:sp>
      <p:sp>
        <p:nvSpPr>
          <p:cNvPr id="9" name="Curved Down Arrow 8"/>
          <p:cNvSpPr/>
          <p:nvPr/>
        </p:nvSpPr>
        <p:spPr>
          <a:xfrm>
            <a:off x="3124200" y="1981200"/>
            <a:ext cx="1752600" cy="838200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loud 9"/>
          <p:cNvSpPr/>
          <p:nvPr/>
        </p:nvSpPr>
        <p:spPr>
          <a:xfrm>
            <a:off x="4800600" y="1447800"/>
            <a:ext cx="4038600" cy="3200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useful data, released to the public</a:t>
            </a:r>
            <a:endParaRPr lang="en-US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2578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ym typeface="Mathematica1Mono"/>
              </a:rPr>
              <a:t>Privacy for all G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Accurate statistics for G </a:t>
            </a:r>
            <a:r>
              <a:rPr lang="en-US" sz="3200" dirty="0" smtClean="0">
                <a:sym typeface="Mathematica1Mono"/>
              </a:rPr>
              <a:t> H</a:t>
            </a:r>
          </a:p>
        </p:txBody>
      </p:sp>
      <p:sp>
        <p:nvSpPr>
          <p:cNvPr id="13" name="Cloud 12"/>
          <p:cNvSpPr/>
          <p:nvPr/>
        </p:nvSpPr>
        <p:spPr>
          <a:xfrm>
            <a:off x="10591800" y="10439400"/>
            <a:ext cx="1373603" cy="50224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743200" y="1364159"/>
            <a:ext cx="5357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H</a:t>
            </a:r>
            <a:endParaRPr lang="en-US" sz="44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The Problem</a:t>
            </a:r>
          </a:p>
          <a:p>
            <a:r>
              <a:rPr lang="en-US" dirty="0" smtClean="0"/>
              <a:t>Restricted Sensitivity</a:t>
            </a:r>
          </a:p>
          <a:p>
            <a:r>
              <a:rPr lang="en-US" b="1" dirty="0" smtClean="0"/>
              <a:t>Algorithms</a:t>
            </a:r>
          </a:p>
          <a:p>
            <a:pPr lvl="1"/>
            <a:r>
              <a:rPr lang="en-US" b="1" dirty="0" smtClean="0"/>
              <a:t>General Template</a:t>
            </a:r>
          </a:p>
          <a:p>
            <a:pPr lvl="1"/>
            <a:r>
              <a:rPr lang="en-US" dirty="0" smtClean="0"/>
              <a:t>Possibility: A General Inefficient Algorithm</a:t>
            </a:r>
          </a:p>
          <a:p>
            <a:pPr lvl="1"/>
            <a:r>
              <a:rPr lang="en-US" dirty="0" smtClean="0"/>
              <a:t>Efficient Algorithms for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via Projections</a:t>
            </a:r>
            <a:r>
              <a:rPr lang="en-US" baseline="-25000" dirty="0" smtClean="0"/>
              <a:t> 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for Some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905000"/>
            <a:ext cx="2590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429000" y="2514600"/>
            <a:ext cx="2133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19713" y="1981200"/>
            <a:ext cx="2286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f</a:t>
            </a:r>
            <a:r>
              <a:rPr lang="en-US" sz="3200" baseline="-25000" dirty="0" err="1" smtClean="0"/>
              <a:t>H</a:t>
            </a:r>
            <a:endParaRPr lang="en-US" sz="3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505200" y="2057400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Hypothesis (H)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" y="3505200"/>
            <a:ext cx="4572000" cy="25908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ym typeface="Mathematica1"/>
              </a:rPr>
              <a:t>G</a:t>
            </a:r>
            <a:r>
              <a:rPr lang="en-US" baseline="-25000" dirty="0" smtClean="0">
                <a:sym typeface="Mathematica1"/>
              </a:rPr>
              <a:t>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38400" y="3581400"/>
            <a:ext cx="5357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H</a:t>
            </a:r>
            <a:endParaRPr lang="en-US" sz="4400" dirty="0"/>
          </a:p>
        </p:txBody>
      </p:sp>
      <p:sp>
        <p:nvSpPr>
          <p:cNvPr id="14" name="Rectangle 13"/>
          <p:cNvSpPr/>
          <p:nvPr/>
        </p:nvSpPr>
        <p:spPr>
          <a:xfrm>
            <a:off x="1143000" y="4495800"/>
            <a:ext cx="3249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ym typeface="Mathematica1Mono"/>
              </a:rPr>
              <a:t>For GH    f</a:t>
            </a:r>
            <a:r>
              <a:rPr lang="en-US" sz="2800" dirty="0" smtClean="0">
                <a:sym typeface="Mathematica1"/>
              </a:rPr>
              <a:t>(G)=</a:t>
            </a:r>
            <a:r>
              <a:rPr lang="en-US" sz="2800" dirty="0" err="1" smtClean="0">
                <a:sym typeface="Mathematica1"/>
              </a:rPr>
              <a:t>f</a:t>
            </a:r>
            <a:r>
              <a:rPr lang="en-US" sz="2800" baseline="-25000" dirty="0" err="1" smtClean="0">
                <a:sym typeface="Mathematica1"/>
              </a:rPr>
              <a:t>H</a:t>
            </a:r>
            <a:r>
              <a:rPr lang="en-US" sz="2800" dirty="0" smtClean="0">
                <a:sym typeface="Mathematica1"/>
              </a:rPr>
              <a:t>(G) 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5334000" y="3962400"/>
            <a:ext cx="36506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ym typeface="Mathematica1Mono"/>
              </a:rPr>
              <a:t>For GH, we can </a:t>
            </a:r>
          </a:p>
          <a:p>
            <a:r>
              <a:rPr lang="en-US" sz="2800" dirty="0" smtClean="0">
                <a:sym typeface="Mathematica1Mono"/>
              </a:rPr>
              <a:t>define </a:t>
            </a:r>
            <a:r>
              <a:rPr lang="en-US" sz="2800" dirty="0" err="1" smtClean="0">
                <a:sym typeface="Mathematica1Mono"/>
              </a:rPr>
              <a:t>f</a:t>
            </a:r>
            <a:r>
              <a:rPr lang="en-US" sz="2800" baseline="-25000" dirty="0" err="1" smtClean="0">
                <a:sym typeface="Mathematica1Mono"/>
              </a:rPr>
              <a:t>H</a:t>
            </a:r>
            <a:r>
              <a:rPr lang="en-US" sz="2800" dirty="0" smtClean="0">
                <a:sym typeface="Mathematica1Mono"/>
              </a:rPr>
              <a:t>(G) to </a:t>
            </a:r>
          </a:p>
          <a:p>
            <a:r>
              <a:rPr lang="en-US" sz="2800" dirty="0" smtClean="0">
                <a:sym typeface="Mathematica1Mono"/>
              </a:rPr>
              <a:t>minimize sensitivity. </a:t>
            </a:r>
            <a:endParaRPr lang="en-US" sz="28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allAtOnce" animBg="1"/>
      <p:bldP spid="9" grpId="0"/>
      <p:bldP spid="12" grpId="0" animBg="1"/>
      <p:bldP spid="13" grpId="0"/>
      <p:bldP spid="14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for Some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905000"/>
            <a:ext cx="2590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429000" y="2514600"/>
            <a:ext cx="2133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19713" y="1981200"/>
            <a:ext cx="2286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f</a:t>
            </a:r>
            <a:r>
              <a:rPr lang="en-US" sz="3200" baseline="-25000" dirty="0" err="1" smtClean="0"/>
              <a:t>H</a:t>
            </a:r>
            <a:endParaRPr lang="en-US" sz="3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505200" y="2057400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Hypothesis (H)</a:t>
            </a:r>
            <a:endParaRPr lang="en-US" sz="24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 t="23981" b="28059"/>
          <a:stretch>
            <a:fillRect/>
          </a:stretch>
        </p:blipFill>
        <p:spPr bwMode="auto">
          <a:xfrm>
            <a:off x="1447800" y="3855720"/>
            <a:ext cx="5867400" cy="170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705174" y="4114800"/>
            <a:ext cx="590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f</a:t>
            </a:r>
            <a:r>
              <a:rPr lang="en-US" sz="4400" baseline="-25000" dirty="0" err="1" smtClean="0">
                <a:solidFill>
                  <a:srgbClr val="FF0000"/>
                </a:solidFill>
              </a:rPr>
              <a:t>H</a:t>
            </a:r>
            <a:endParaRPr lang="en-US" sz="4400" baseline="-25000" dirty="0">
              <a:solidFill>
                <a:srgbClr val="FF0000"/>
              </a:solidFill>
            </a:endParaRPr>
          </a:p>
        </p:txBody>
      </p:sp>
      <p:sp>
        <p:nvSpPr>
          <p:cNvPr id="24" name="Right Brace 23"/>
          <p:cNvSpPr/>
          <p:nvPr/>
        </p:nvSpPr>
        <p:spPr>
          <a:xfrm>
            <a:off x="2514600" y="5181600"/>
            <a:ext cx="457200" cy="1600200"/>
          </a:xfrm>
          <a:prstGeom prst="rightBrace">
            <a:avLst/>
          </a:prstGeom>
          <a:ln w="22225"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12276" y="5943600"/>
            <a:ext cx="5357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H</a:t>
            </a:r>
            <a:endParaRPr lang="en-US" sz="4400" dirty="0"/>
          </a:p>
        </p:txBody>
      </p:sp>
      <p:sp>
        <p:nvSpPr>
          <p:cNvPr id="26" name="TextBox 25"/>
          <p:cNvSpPr txBox="1"/>
          <p:nvPr/>
        </p:nvSpPr>
        <p:spPr>
          <a:xfrm>
            <a:off x="705174" y="4114800"/>
            <a:ext cx="3561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f</a:t>
            </a:r>
            <a:endParaRPr lang="en-US" sz="4400" baseline="-25000" dirty="0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/>
          <a:srcRect t="24355" r="1818" b="20846"/>
          <a:stretch>
            <a:fillRect/>
          </a:stretch>
        </p:blipFill>
        <p:spPr bwMode="auto">
          <a:xfrm>
            <a:off x="1447800" y="3810000"/>
            <a:ext cx="5943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For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163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Answer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H</a:t>
            </a:r>
            <a:r>
              <a:rPr lang="en-US" baseline="-25000" dirty="0" smtClean="0"/>
              <a:t> </a:t>
            </a:r>
            <a:r>
              <a:rPr lang="en-US" dirty="0" smtClean="0"/>
              <a:t>in a differentially private manner.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Ideally, we would like to compute f</a:t>
            </a:r>
            <a:r>
              <a:rPr lang="en-US" baseline="-25000" dirty="0" smtClean="0"/>
              <a:t>H</a:t>
            </a:r>
            <a:r>
              <a:rPr lang="en-US" dirty="0" smtClean="0"/>
              <a:t> efficiently.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905000"/>
            <a:ext cx="2590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429000" y="2514600"/>
            <a:ext cx="2133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19713" y="1981200"/>
            <a:ext cx="2286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f</a:t>
            </a:r>
            <a:r>
              <a:rPr lang="en-US" sz="3200" baseline="-25000" dirty="0" err="1" smtClean="0"/>
              <a:t>H</a:t>
            </a:r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2057400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Hypothesis (H)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533400" y="5486400"/>
            <a:ext cx="7772400" cy="121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609600" y="1676400"/>
            <a:ext cx="7162800" cy="36576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>
            <a:stCxn id="9" idx="7"/>
            <a:endCxn id="8" idx="3"/>
          </p:cNvCxnSpPr>
          <p:nvPr/>
        </p:nvCxnSpPr>
        <p:spPr>
          <a:xfrm flipV="1">
            <a:off x="3567006" y="2777472"/>
            <a:ext cx="1067894" cy="404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9" idx="5"/>
            <a:endCxn id="7" idx="2"/>
          </p:cNvCxnSpPr>
          <p:nvPr/>
        </p:nvCxnSpPr>
        <p:spPr>
          <a:xfrm>
            <a:off x="3567006" y="3463272"/>
            <a:ext cx="928794" cy="1643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495800" y="3429000"/>
            <a:ext cx="429506" cy="3972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0" y="2438400"/>
            <a:ext cx="429506" cy="3972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00400" y="3124200"/>
            <a:ext cx="429506" cy="39724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09800" y="2590800"/>
            <a:ext cx="429506" cy="39724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00200" y="3352800"/>
            <a:ext cx="429506" cy="39724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9" idx="1"/>
            <a:endCxn id="10" idx="5"/>
          </p:cNvCxnSpPr>
          <p:nvPr/>
        </p:nvCxnSpPr>
        <p:spPr>
          <a:xfrm flipH="1" flipV="1">
            <a:off x="2576406" y="2929872"/>
            <a:ext cx="686894" cy="2525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11" idx="6"/>
          </p:cNvCxnSpPr>
          <p:nvPr/>
        </p:nvCxnSpPr>
        <p:spPr>
          <a:xfrm flipH="1">
            <a:off x="2029706" y="3352800"/>
            <a:ext cx="1170694" cy="1986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7"/>
            <a:endCxn id="10" idx="3"/>
          </p:cNvCxnSpPr>
          <p:nvPr/>
        </p:nvCxnSpPr>
        <p:spPr>
          <a:xfrm flipV="1">
            <a:off x="1966806" y="2929872"/>
            <a:ext cx="305894" cy="4811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0"/>
            <a:endCxn id="8" idx="4"/>
          </p:cNvCxnSpPr>
          <p:nvPr/>
        </p:nvCxnSpPr>
        <p:spPr>
          <a:xfrm flipV="1">
            <a:off x="4710553" y="2835647"/>
            <a:ext cx="76200" cy="5933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048000" y="4343400"/>
            <a:ext cx="429506" cy="39724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endCxn id="18" idx="0"/>
          </p:cNvCxnSpPr>
          <p:nvPr/>
        </p:nvCxnSpPr>
        <p:spPr>
          <a:xfrm flipH="1">
            <a:off x="3262753" y="3505200"/>
            <a:ext cx="90047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8" idx="7"/>
          </p:cNvCxnSpPr>
          <p:nvPr/>
        </p:nvCxnSpPr>
        <p:spPr>
          <a:xfrm flipH="1">
            <a:off x="3414606" y="3810000"/>
            <a:ext cx="1233594" cy="5915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352800" y="2819400"/>
            <a:ext cx="1295400" cy="1582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715000" y="2209800"/>
            <a:ext cx="429506" cy="39724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7" idx="7"/>
          </p:cNvCxnSpPr>
          <p:nvPr/>
        </p:nvCxnSpPr>
        <p:spPr>
          <a:xfrm flipV="1">
            <a:off x="4862406" y="2590801"/>
            <a:ext cx="1006088" cy="8963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6"/>
            <a:endCxn id="27" idx="2"/>
          </p:cNvCxnSpPr>
          <p:nvPr/>
        </p:nvCxnSpPr>
        <p:spPr>
          <a:xfrm flipV="1">
            <a:off x="5001506" y="2408424"/>
            <a:ext cx="713494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09600" y="56388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Vertices in a social network G </a:t>
            </a:r>
            <a:r>
              <a:rPr lang="en-US" sz="2800" dirty="0" smtClean="0">
                <a:sym typeface="Mathematica1Mono"/>
              </a:rPr>
              <a:t> </a:t>
            </a:r>
            <a:r>
              <a:rPr lang="en-US" sz="2800" dirty="0" smtClean="0">
                <a:latin typeface="Blackadder ITC" pitchFamily="82" charset="0"/>
                <a:sym typeface="Mathematica1Mono"/>
              </a:rPr>
              <a:t>G</a:t>
            </a:r>
            <a:r>
              <a:rPr lang="en-US" sz="2800" dirty="0" smtClean="0"/>
              <a:t> are labeled (e.g., </a:t>
            </a:r>
            <a:r>
              <a:rPr lang="en-US" sz="2800" dirty="0" smtClean="0">
                <a:solidFill>
                  <a:srgbClr val="00B050"/>
                </a:solidFill>
              </a:rPr>
              <a:t>doctor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lawyer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00B0F0"/>
                </a:solidFill>
              </a:rPr>
              <a:t>professor</a:t>
            </a:r>
            <a:r>
              <a:rPr lang="en-US" sz="2800" dirty="0" smtClean="0"/>
              <a:t>).</a:t>
            </a:r>
            <a:endParaRPr lang="en-US" sz="2800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The Problem</a:t>
            </a:r>
          </a:p>
          <a:p>
            <a:r>
              <a:rPr lang="en-US" dirty="0" smtClean="0"/>
              <a:t>Restricted Sensitivity</a:t>
            </a:r>
          </a:p>
          <a:p>
            <a:r>
              <a:rPr lang="en-US" b="1" dirty="0" smtClean="0"/>
              <a:t>Algorithms</a:t>
            </a:r>
          </a:p>
          <a:p>
            <a:pPr lvl="1"/>
            <a:r>
              <a:rPr lang="en-US" dirty="0" smtClean="0"/>
              <a:t>General Template</a:t>
            </a:r>
          </a:p>
          <a:p>
            <a:pPr lvl="1"/>
            <a:r>
              <a:rPr lang="en-US" b="1" dirty="0" smtClean="0"/>
              <a:t>Possibility: A General Inefficient Algorithm</a:t>
            </a:r>
          </a:p>
          <a:p>
            <a:pPr lvl="1"/>
            <a:r>
              <a:rPr lang="en-US" dirty="0" smtClean="0"/>
              <a:t>Efficient Algorithm for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via Projections</a:t>
            </a:r>
            <a:r>
              <a:rPr lang="en-US" baseline="-25000" dirty="0" smtClean="0"/>
              <a:t> 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Consider a canonical ordering G</a:t>
            </a:r>
            <a:r>
              <a:rPr lang="en-US" baseline="-25000" dirty="0" smtClean="0"/>
              <a:t>1</a:t>
            </a:r>
            <a:r>
              <a:rPr lang="en-US" dirty="0" smtClean="0"/>
              <a:t>,G</a:t>
            </a:r>
            <a:r>
              <a:rPr lang="en-US" baseline="-25000" dirty="0" smtClean="0"/>
              <a:t>2</a:t>
            </a:r>
            <a:r>
              <a:rPr lang="en-US" dirty="0" smtClean="0"/>
              <a:t>,… over all social networks(</a:t>
            </a:r>
            <a:r>
              <a:rPr lang="en-US" dirty="0" smtClean="0">
                <a:latin typeface="Blackadder ITC" pitchFamily="82" charset="0"/>
                <a:sym typeface="Mathematica1Mono"/>
              </a:rPr>
              <a:t>G</a:t>
            </a:r>
            <a:r>
              <a:rPr lang="en-US" dirty="0" smtClean="0"/>
              <a:t>).</a:t>
            </a:r>
          </a:p>
          <a:p>
            <a:pPr lvl="1"/>
            <a:r>
              <a:rPr lang="en-US" sz="3000" dirty="0" smtClean="0"/>
              <a:t>For </a:t>
            </a:r>
            <a:r>
              <a:rPr lang="en-US" sz="3000" dirty="0" err="1" smtClean="0"/>
              <a:t>G</a:t>
            </a:r>
            <a:r>
              <a:rPr lang="en-US" sz="3000" baseline="-25000" dirty="0" err="1" smtClean="0"/>
              <a:t>i</a:t>
            </a:r>
            <a:r>
              <a:rPr lang="en-US" sz="3000" dirty="0" smtClean="0"/>
              <a:t> </a:t>
            </a:r>
            <a:r>
              <a:rPr lang="en-US" sz="3000" dirty="0" smtClean="0">
                <a:sym typeface="Mathematica1Mono"/>
              </a:rPr>
              <a:t></a:t>
            </a:r>
            <a:r>
              <a:rPr lang="en-US" sz="3000" dirty="0" smtClean="0"/>
              <a:t> H set </a:t>
            </a:r>
            <a:r>
              <a:rPr lang="en-US" sz="3000" dirty="0" err="1" smtClean="0"/>
              <a:t>f</a:t>
            </a:r>
            <a:r>
              <a:rPr lang="en-US" sz="3000" baseline="-25000" dirty="0" err="1" smtClean="0"/>
              <a:t>H</a:t>
            </a:r>
            <a:r>
              <a:rPr lang="en-US" sz="3000" dirty="0" smtClean="0"/>
              <a:t>(</a:t>
            </a:r>
            <a:r>
              <a:rPr lang="en-US" sz="3000" dirty="0" err="1" smtClean="0"/>
              <a:t>G</a:t>
            </a:r>
            <a:r>
              <a:rPr lang="en-US" sz="3000" baseline="-25000" dirty="0" err="1" smtClean="0"/>
              <a:t>i</a:t>
            </a:r>
            <a:r>
              <a:rPr lang="en-US" sz="3000" dirty="0" smtClean="0"/>
              <a:t>) = f(</a:t>
            </a:r>
            <a:r>
              <a:rPr lang="en-US" sz="3000" dirty="0" err="1" smtClean="0"/>
              <a:t>G</a:t>
            </a:r>
            <a:r>
              <a:rPr lang="en-US" sz="3000" baseline="-25000" dirty="0" err="1" smtClean="0"/>
              <a:t>i</a:t>
            </a:r>
            <a:r>
              <a:rPr lang="en-US" sz="3000" dirty="0" smtClean="0"/>
              <a:t>)</a:t>
            </a:r>
          </a:p>
          <a:p>
            <a:pPr lvl="1"/>
            <a:r>
              <a:rPr lang="en-US" sz="3000" dirty="0" smtClean="0"/>
              <a:t>Find</a:t>
            </a:r>
            <a:endParaRPr lang="en-US" sz="3000" baseline="-25000" dirty="0" smtClean="0"/>
          </a:p>
          <a:p>
            <a:pPr lvl="1">
              <a:buNone/>
            </a:pPr>
            <a:endParaRPr lang="en-US" sz="2300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Construction of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41</a:t>
            </a:fld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582334" y="4953000"/>
            <a:ext cx="3970866" cy="0"/>
          </a:xfrm>
          <a:prstGeom prst="straightConnector1">
            <a:avLst/>
          </a:prstGeom>
          <a:ln w="349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uble Bracket 21"/>
          <p:cNvSpPr/>
          <p:nvPr/>
        </p:nvSpPr>
        <p:spPr>
          <a:xfrm>
            <a:off x="2590800" y="4648200"/>
            <a:ext cx="3962400" cy="685800"/>
          </a:xfrm>
          <a:prstGeom prst="bracketPair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4648200" y="4724400"/>
            <a:ext cx="0" cy="4572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 txBox="1">
            <a:spLocks/>
          </p:cNvSpPr>
          <p:nvPr/>
        </p:nvSpPr>
        <p:spPr>
          <a:xfrm>
            <a:off x="4267200" y="4038600"/>
            <a:ext cx="12954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dirty="0" err="1" smtClean="0"/>
              <a:t>f</a:t>
            </a:r>
            <a:r>
              <a:rPr lang="en-US" sz="3200" baseline="-25000" dirty="0" err="1" smtClean="0"/>
              <a:t>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(G</a:t>
            </a:r>
            <a:r>
              <a:rPr lang="en-US" sz="3200" baseline="-25000" dirty="0" smtClean="0"/>
              <a:t>j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ight Brace 24"/>
          <p:cNvSpPr/>
          <p:nvPr/>
        </p:nvSpPr>
        <p:spPr>
          <a:xfrm>
            <a:off x="5486400" y="4343400"/>
            <a:ext cx="228600" cy="1752600"/>
          </a:xfrm>
          <a:prstGeom prst="rightBrace">
            <a:avLst>
              <a:gd name="adj1" fmla="val 98809"/>
              <a:gd name="adj2" fmla="val 50000"/>
            </a:avLst>
          </a:prstGeom>
          <a:ln w="22225">
            <a:solidFill>
              <a:schemeClr val="accent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/>
          <p:cNvSpPr/>
          <p:nvPr/>
        </p:nvSpPr>
        <p:spPr>
          <a:xfrm>
            <a:off x="3505200" y="4343400"/>
            <a:ext cx="228600" cy="1752600"/>
          </a:xfrm>
          <a:prstGeom prst="rightBrace">
            <a:avLst>
              <a:gd name="adj1" fmla="val 98809"/>
              <a:gd name="adj2" fmla="val 50000"/>
            </a:avLst>
          </a:prstGeom>
          <a:ln w="22225">
            <a:solidFill>
              <a:schemeClr val="accent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209800" y="5334000"/>
            <a:ext cx="34290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dirty="0" smtClean="0"/>
              <a:t>d(</a:t>
            </a:r>
            <a:r>
              <a:rPr lang="en-US" sz="3200" dirty="0" err="1" smtClean="0"/>
              <a:t>G</a:t>
            </a:r>
            <a:r>
              <a:rPr lang="en-US" sz="3200" baseline="-25000" dirty="0" err="1" smtClean="0"/>
              <a:t>i</a:t>
            </a:r>
            <a:r>
              <a:rPr lang="en-US" sz="3200" dirty="0" err="1" smtClean="0"/>
              <a:t>,G</a:t>
            </a:r>
            <a:r>
              <a:rPr lang="en-US" sz="3200" baseline="-25000" dirty="0" err="1" smtClean="0"/>
              <a:t>j</a:t>
            </a:r>
            <a:r>
              <a:rPr lang="en-US" sz="3200" dirty="0" smtClean="0"/>
              <a:t>)</a:t>
            </a:r>
            <a:r>
              <a:rPr lang="en-US" sz="3200" dirty="0" err="1" smtClean="0"/>
              <a:t>RS</a:t>
            </a:r>
            <a:r>
              <a:rPr lang="en-US" sz="3200" baseline="-25000" dirty="0" err="1" smtClean="0"/>
              <a:t>f</a:t>
            </a:r>
            <a:r>
              <a:rPr lang="en-US" sz="3200" dirty="0" smtClean="0"/>
              <a:t>(H)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876800" y="5334000"/>
            <a:ext cx="34290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dirty="0" smtClean="0"/>
              <a:t>d(</a:t>
            </a:r>
            <a:r>
              <a:rPr lang="en-US" sz="3200" dirty="0" err="1" smtClean="0"/>
              <a:t>G</a:t>
            </a:r>
            <a:r>
              <a:rPr lang="en-US" sz="3200" baseline="-25000" dirty="0" err="1" smtClean="0"/>
              <a:t>i</a:t>
            </a:r>
            <a:r>
              <a:rPr lang="en-US" sz="3200" dirty="0" err="1" smtClean="0"/>
              <a:t>,G</a:t>
            </a:r>
            <a:r>
              <a:rPr lang="en-US" sz="3200" baseline="-25000" dirty="0" err="1" smtClean="0"/>
              <a:t>j</a:t>
            </a:r>
            <a:r>
              <a:rPr lang="en-US" sz="3200" dirty="0" smtClean="0"/>
              <a:t>)</a:t>
            </a:r>
            <a:r>
              <a:rPr lang="en-US" sz="3200" dirty="0" err="1" smtClean="0"/>
              <a:t>RS</a:t>
            </a:r>
            <a:r>
              <a:rPr lang="en-US" sz="3200" baseline="-25000" dirty="0" err="1" smtClean="0"/>
              <a:t>f</a:t>
            </a:r>
            <a:r>
              <a:rPr lang="en-US" sz="3200" dirty="0" smtClean="0"/>
              <a:t>(H)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66800" y="4572000"/>
            <a:ext cx="8579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None/>
            </a:pPr>
            <a:r>
              <a:rPr lang="en-US" sz="4000" dirty="0" err="1" smtClean="0">
                <a:sym typeface="Mathematica1Mono"/>
              </a:rPr>
              <a:t>I</a:t>
            </a:r>
            <a:r>
              <a:rPr lang="en-US" sz="4000" baseline="-25000" dirty="0" err="1" smtClean="0">
                <a:sym typeface="Mathematica1Mono"/>
              </a:rPr>
              <a:t>j</a:t>
            </a:r>
            <a:endParaRPr lang="en-US" sz="4000" dirty="0" smtClean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133599" y="3276600"/>
          <a:ext cx="1971675" cy="685800"/>
        </p:xfrm>
        <a:graphic>
          <a:graphicData uri="http://schemas.openxmlformats.org/presentationml/2006/ole">
            <p:oleObj spid="_x0000_s114689" name="Equation" r:id="rId4" imgW="876240" imgH="304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25" grpId="0" animBg="1"/>
      <p:bldP spid="26" grpId="0" animBg="1"/>
      <p:bldP spid="27" grpId="0"/>
      <p:bldP spid="28" grpId="0"/>
      <p:bldP spid="2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76400"/>
            <a:ext cx="1066800" cy="9143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dirty="0" smtClean="0"/>
              <a:t>f(</a:t>
            </a:r>
            <a:r>
              <a:rPr lang="en-US" sz="4000" dirty="0" err="1" smtClean="0"/>
              <a:t>G</a:t>
            </a:r>
            <a:r>
              <a:rPr lang="en-US" sz="4000" baseline="-25000" dirty="0" err="1" smtClean="0"/>
              <a:t>i</a:t>
            </a:r>
            <a:r>
              <a:rPr lang="en-US" sz="4000" dirty="0" smtClean="0"/>
              <a:t>)</a:t>
            </a:r>
            <a:endParaRPr lang="en-US" sz="400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42</a:t>
            </a:fld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066800" y="4267200"/>
            <a:ext cx="6858000" cy="0"/>
          </a:xfrm>
          <a:prstGeom prst="straightConnector1">
            <a:avLst/>
          </a:prstGeom>
          <a:ln w="349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uble Bracket 11"/>
          <p:cNvSpPr/>
          <p:nvPr/>
        </p:nvSpPr>
        <p:spPr>
          <a:xfrm>
            <a:off x="1066800" y="3962400"/>
            <a:ext cx="6858000" cy="685800"/>
          </a:xfrm>
          <a:prstGeom prst="bracketPair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495800" y="4038600"/>
            <a:ext cx="0" cy="4572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3962400" y="3276600"/>
            <a:ext cx="12954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4000" dirty="0" smtClean="0"/>
              <a:t>f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(G</a:t>
            </a:r>
            <a:r>
              <a:rPr lang="en-US" sz="4000" baseline="-25000" dirty="0" smtClean="0"/>
              <a:t>j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5867400" y="3352800"/>
            <a:ext cx="533400" cy="3124200"/>
          </a:xfrm>
          <a:prstGeom prst="rightBrace">
            <a:avLst>
              <a:gd name="adj1" fmla="val 98809"/>
              <a:gd name="adj2" fmla="val 50000"/>
            </a:avLst>
          </a:prstGeom>
          <a:ln w="22225">
            <a:solidFill>
              <a:schemeClr val="accent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>
            <a:off x="2590800" y="3352800"/>
            <a:ext cx="533400" cy="3124200"/>
          </a:xfrm>
          <a:prstGeom prst="rightBrace">
            <a:avLst>
              <a:gd name="adj1" fmla="val 98809"/>
              <a:gd name="adj2" fmla="val 50000"/>
            </a:avLst>
          </a:prstGeom>
          <a:ln w="22225">
            <a:solidFill>
              <a:schemeClr val="accent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029200" y="5257800"/>
            <a:ext cx="34290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4000" dirty="0" smtClean="0"/>
              <a:t>d(</a:t>
            </a:r>
            <a:r>
              <a:rPr lang="en-US" sz="4000" dirty="0" err="1" smtClean="0"/>
              <a:t>G</a:t>
            </a:r>
            <a:r>
              <a:rPr lang="en-US" sz="4000" baseline="-25000" dirty="0" err="1" smtClean="0"/>
              <a:t>i</a:t>
            </a:r>
            <a:r>
              <a:rPr lang="en-US" sz="4000" dirty="0" err="1" smtClean="0"/>
              <a:t>,G</a:t>
            </a:r>
            <a:r>
              <a:rPr lang="en-US" sz="4000" baseline="-25000" dirty="0" err="1" smtClean="0"/>
              <a:t>j</a:t>
            </a:r>
            <a:r>
              <a:rPr lang="en-US" sz="4000" dirty="0" smtClean="0"/>
              <a:t>)</a:t>
            </a:r>
            <a:r>
              <a:rPr lang="en-US" sz="4000" dirty="0" err="1" smtClean="0"/>
              <a:t>RS</a:t>
            </a:r>
            <a:r>
              <a:rPr lang="en-US" sz="4000" baseline="-25000" dirty="0" err="1" smtClean="0"/>
              <a:t>f</a:t>
            </a:r>
            <a:r>
              <a:rPr lang="en-US" sz="4000" dirty="0" smtClean="0"/>
              <a:t>(H)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066800" y="5257800"/>
            <a:ext cx="34290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4000" dirty="0" smtClean="0"/>
              <a:t>d(</a:t>
            </a:r>
            <a:r>
              <a:rPr lang="en-US" sz="4000" dirty="0" err="1" smtClean="0"/>
              <a:t>G</a:t>
            </a:r>
            <a:r>
              <a:rPr lang="en-US" sz="4000" baseline="-25000" dirty="0" err="1" smtClean="0"/>
              <a:t>i</a:t>
            </a:r>
            <a:r>
              <a:rPr lang="en-US" sz="4000" dirty="0" err="1" smtClean="0"/>
              <a:t>,G</a:t>
            </a:r>
            <a:r>
              <a:rPr lang="en-US" sz="4000" baseline="-25000" dirty="0" err="1" smtClean="0"/>
              <a:t>j</a:t>
            </a:r>
            <a:r>
              <a:rPr lang="en-US" sz="4000" dirty="0" smtClean="0"/>
              <a:t>)</a:t>
            </a:r>
            <a:r>
              <a:rPr lang="en-US" sz="4000" dirty="0" err="1" smtClean="0"/>
              <a:t>RS</a:t>
            </a:r>
            <a:r>
              <a:rPr lang="en-US" sz="4000" baseline="-25000" dirty="0" err="1" smtClean="0"/>
              <a:t>f</a:t>
            </a:r>
            <a:r>
              <a:rPr lang="en-US" sz="4000" dirty="0" smtClean="0"/>
              <a:t>(H)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905000" y="2286000"/>
            <a:ext cx="22098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953000" y="2286000"/>
            <a:ext cx="19812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Suppose for contradiction that no value exists….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Double Bracket 4"/>
          <p:cNvSpPr/>
          <p:nvPr/>
        </p:nvSpPr>
        <p:spPr>
          <a:xfrm>
            <a:off x="762000" y="3352800"/>
            <a:ext cx="3048000" cy="685800"/>
          </a:xfrm>
          <a:prstGeom prst="bracketPair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0" y="3429000"/>
            <a:ext cx="0" cy="4572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62000" y="3657600"/>
            <a:ext cx="3048000" cy="0"/>
          </a:xfrm>
          <a:prstGeom prst="straightConnector1">
            <a:avLst/>
          </a:prstGeom>
          <a:ln w="349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1676400" y="2514600"/>
            <a:ext cx="12954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4000" dirty="0" smtClean="0"/>
              <a:t>f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(G</a:t>
            </a:r>
            <a:r>
              <a:rPr lang="en-US" sz="4000" baseline="-25000" dirty="0" smtClean="0"/>
              <a:t>j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Double Bracket 9"/>
          <p:cNvSpPr/>
          <p:nvPr/>
        </p:nvSpPr>
        <p:spPr>
          <a:xfrm>
            <a:off x="4495800" y="3352800"/>
            <a:ext cx="3048000" cy="685800"/>
          </a:xfrm>
          <a:prstGeom prst="bracketPair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19800" y="3429000"/>
            <a:ext cx="0" cy="4572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95800" y="3657600"/>
            <a:ext cx="3048000" cy="0"/>
          </a:xfrm>
          <a:prstGeom prst="straightConnector1">
            <a:avLst/>
          </a:prstGeom>
          <a:ln w="349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5410200" y="2514600"/>
            <a:ext cx="12954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4000" dirty="0" smtClean="0"/>
              <a:t>f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(G</a:t>
            </a:r>
            <a:r>
              <a:rPr lang="en-US" sz="4000" baseline="-25000" noProof="0" dirty="0" smtClean="0"/>
              <a:t>k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4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2895600" y="3352800"/>
            <a:ext cx="304800" cy="1343722"/>
          </a:xfrm>
          <a:prstGeom prst="rightBrace">
            <a:avLst>
              <a:gd name="adj1" fmla="val 98809"/>
              <a:gd name="adj2" fmla="val 50000"/>
            </a:avLst>
          </a:prstGeom>
          <a:ln w="22225">
            <a:solidFill>
              <a:schemeClr val="accent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286000" y="4038600"/>
            <a:ext cx="3429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800" dirty="0" smtClean="0"/>
              <a:t>d(</a:t>
            </a:r>
            <a:r>
              <a:rPr lang="en-US" sz="2800" dirty="0" err="1" smtClean="0"/>
              <a:t>G</a:t>
            </a:r>
            <a:r>
              <a:rPr lang="en-US" sz="2800" baseline="-25000" dirty="0" err="1" smtClean="0"/>
              <a:t>i</a:t>
            </a:r>
            <a:r>
              <a:rPr lang="en-US" sz="2800" dirty="0" err="1" smtClean="0"/>
              <a:t>,G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)</a:t>
            </a:r>
            <a:r>
              <a:rPr lang="en-US" sz="2800" dirty="0" err="1" smtClean="0"/>
              <a:t>RS</a:t>
            </a:r>
            <a:r>
              <a:rPr lang="en-US" sz="2800" baseline="-25000" dirty="0" err="1" smtClean="0"/>
              <a:t>f</a:t>
            </a:r>
            <a:r>
              <a:rPr lang="en-US" sz="2800" dirty="0" smtClean="0"/>
              <a:t>(H)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ight Brace 16"/>
          <p:cNvSpPr/>
          <p:nvPr/>
        </p:nvSpPr>
        <p:spPr>
          <a:xfrm>
            <a:off x="5181600" y="3352800"/>
            <a:ext cx="228600" cy="1343722"/>
          </a:xfrm>
          <a:prstGeom prst="rightBrace">
            <a:avLst>
              <a:gd name="adj1" fmla="val 98809"/>
              <a:gd name="adj2" fmla="val 50000"/>
            </a:avLst>
          </a:prstGeom>
          <a:ln w="22225">
            <a:solidFill>
              <a:schemeClr val="accent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648200" y="4114800"/>
            <a:ext cx="3429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800" dirty="0" smtClean="0"/>
              <a:t>d(</a:t>
            </a:r>
            <a:r>
              <a:rPr lang="en-US" sz="2800" dirty="0" err="1" smtClean="0"/>
              <a:t>G</a:t>
            </a:r>
            <a:r>
              <a:rPr lang="en-US" sz="2800" baseline="-25000" dirty="0" err="1" smtClean="0"/>
              <a:t>i</a:t>
            </a:r>
            <a:r>
              <a:rPr lang="en-US" sz="2800" dirty="0" err="1" smtClean="0"/>
              <a:t>,G</a:t>
            </a:r>
            <a:r>
              <a:rPr lang="en-US" sz="2800" baseline="-25000" dirty="0" err="1" smtClean="0"/>
              <a:t>k</a:t>
            </a:r>
            <a:r>
              <a:rPr lang="en-US" sz="2800" dirty="0" smtClean="0"/>
              <a:t>)</a:t>
            </a:r>
            <a:r>
              <a:rPr lang="en-US" sz="2800" dirty="0" err="1" smtClean="0"/>
              <a:t>RS</a:t>
            </a:r>
            <a:r>
              <a:rPr lang="en-US" sz="2800" baseline="-25000" dirty="0" err="1" smtClean="0"/>
              <a:t>f</a:t>
            </a:r>
            <a:r>
              <a:rPr lang="en-US" sz="2800" dirty="0" smtClean="0"/>
              <a:t>(H)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21186" name="Object 2"/>
          <p:cNvGraphicFramePr>
            <a:graphicFrameLocks noChangeAspect="1"/>
          </p:cNvGraphicFramePr>
          <p:nvPr/>
        </p:nvGraphicFramePr>
        <p:xfrm>
          <a:off x="1905000" y="5013325"/>
          <a:ext cx="4725988" cy="1235075"/>
        </p:xfrm>
        <a:graphic>
          <a:graphicData uri="http://schemas.openxmlformats.org/presentationml/2006/ole">
            <p:oleObj spid="_x0000_s221186" name="Equation" r:id="rId3" imgW="1942920" imgH="507960" progId="Equation.3">
              <p:embed/>
            </p:oleObj>
          </a:graphicData>
        </a:graphic>
      </p:graphicFrame>
      <p:sp>
        <p:nvSpPr>
          <p:cNvPr id="22" name="Rectangle 21"/>
          <p:cNvSpPr/>
          <p:nvPr/>
        </p:nvSpPr>
        <p:spPr>
          <a:xfrm>
            <a:off x="457200" y="1752600"/>
            <a:ext cx="8458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600" dirty="0" smtClean="0"/>
              <a:t>Can find two nonintersecting intervals </a:t>
            </a:r>
            <a:r>
              <a:rPr lang="en-US" sz="2600" dirty="0" err="1" smtClean="0"/>
              <a:t>I</a:t>
            </a:r>
            <a:r>
              <a:rPr lang="en-US" sz="2600" baseline="-25000" dirty="0" err="1" smtClean="0"/>
              <a:t>j</a:t>
            </a:r>
            <a:r>
              <a:rPr lang="en-US" sz="2600" dirty="0" smtClean="0"/>
              <a:t> and </a:t>
            </a:r>
            <a:r>
              <a:rPr lang="en-US" sz="2600" dirty="0" err="1" smtClean="0"/>
              <a:t>I</a:t>
            </a:r>
            <a:r>
              <a:rPr lang="en-US" sz="2600" baseline="-25000" dirty="0" err="1" smtClean="0"/>
              <a:t>k</a:t>
            </a:r>
            <a:r>
              <a:rPr lang="en-US" sz="2600" dirty="0" smtClean="0"/>
              <a:t> (</a:t>
            </a:r>
            <a:r>
              <a:rPr lang="en-US" sz="2600" dirty="0" err="1" smtClean="0"/>
              <a:t>j,k</a:t>
            </a:r>
            <a:r>
              <a:rPr lang="en-US" sz="2600" dirty="0" smtClean="0"/>
              <a:t> &lt; </a:t>
            </a:r>
            <a:r>
              <a:rPr lang="en-US" sz="2600" dirty="0" err="1" smtClean="0"/>
              <a:t>i</a:t>
            </a:r>
            <a:r>
              <a:rPr lang="en-US" sz="2600" dirty="0" smtClean="0"/>
              <a:t>).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 animBg="1"/>
      <p:bldP spid="13" grpId="0"/>
      <p:bldP spid="14" grpId="0" animBg="1"/>
      <p:bldP spid="15" grpId="0"/>
      <p:bldP spid="17" grpId="0" animBg="1"/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Find Non Intersecting 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44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09600" y="1905000"/>
          <a:ext cx="3147291" cy="895350"/>
        </p:xfrm>
        <a:graphic>
          <a:graphicData uri="http://schemas.openxmlformats.org/presentationml/2006/ole">
            <p:oleObj spid="_x0000_s223234" name="Equation" r:id="rId3" imgW="1473120" imgH="419040" progId="Equation.3">
              <p:embed/>
            </p:oleObj>
          </a:graphicData>
        </a:graphic>
      </p:graphicFrame>
      <p:graphicFrame>
        <p:nvGraphicFramePr>
          <p:cNvPr id="223235" name="Object 3"/>
          <p:cNvGraphicFramePr>
            <a:graphicFrameLocks noChangeAspect="1"/>
          </p:cNvGraphicFramePr>
          <p:nvPr/>
        </p:nvGraphicFramePr>
        <p:xfrm>
          <a:off x="609600" y="3124200"/>
          <a:ext cx="3241969" cy="914401"/>
        </p:xfrm>
        <a:graphic>
          <a:graphicData uri="http://schemas.openxmlformats.org/presentationml/2006/ole">
            <p:oleObj spid="_x0000_s223235" name="Equation" r:id="rId4" imgW="1485720" imgH="419040" progId="Equation.3">
              <p:embed/>
            </p:oleObj>
          </a:graphicData>
        </a:graphic>
      </p:graphicFrame>
      <p:graphicFrame>
        <p:nvGraphicFramePr>
          <p:cNvPr id="223236" name="Object 4"/>
          <p:cNvGraphicFramePr>
            <a:graphicFrameLocks noChangeAspect="1"/>
          </p:cNvGraphicFramePr>
          <p:nvPr/>
        </p:nvGraphicFramePr>
        <p:xfrm>
          <a:off x="533400" y="4419600"/>
          <a:ext cx="6634908" cy="914400"/>
        </p:xfrm>
        <a:graphic>
          <a:graphicData uri="http://schemas.openxmlformats.org/presentationml/2006/ole">
            <p:oleObj spid="_x0000_s223236" name="Equation" r:id="rId5" imgW="1752480" imgH="241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Suppose for contradiction that no value exists….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Triangle Inequality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Contradiction of Inductive Hypothesis!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222210" name="Object 2"/>
          <p:cNvGraphicFramePr>
            <a:graphicFrameLocks noChangeAspect="1"/>
          </p:cNvGraphicFramePr>
          <p:nvPr/>
        </p:nvGraphicFramePr>
        <p:xfrm>
          <a:off x="609600" y="3657600"/>
          <a:ext cx="7637463" cy="1284288"/>
        </p:xfrm>
        <a:graphic>
          <a:graphicData uri="http://schemas.openxmlformats.org/presentationml/2006/ole">
            <p:oleObj spid="_x0000_s222210" name="Equation" r:id="rId3" imgW="3022560" imgH="507960" progId="Equation.3">
              <p:embed/>
            </p:oleObj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6019800" y="1600200"/>
            <a:ext cx="1066800" cy="9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410200" y="2057400"/>
            <a:ext cx="609600" cy="533400"/>
          </a:xfrm>
          <a:prstGeom prst="straightConnector1">
            <a:avLst/>
          </a:prstGeom>
          <a:ln w="22225"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5029200" y="2362200"/>
            <a:ext cx="1066800" cy="9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477000" y="2133600"/>
            <a:ext cx="533400" cy="381000"/>
          </a:xfrm>
          <a:prstGeom prst="straightConnector1">
            <a:avLst/>
          </a:prstGeom>
          <a:ln w="22225"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6858000" y="2362200"/>
            <a:ext cx="1066800" cy="9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486400" y="2743200"/>
            <a:ext cx="1447800" cy="0"/>
          </a:xfrm>
          <a:prstGeom prst="straightConnector1">
            <a:avLst/>
          </a:prstGeom>
          <a:ln w="22225"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Suppose for contradiction that no value exists….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Then there must exist two intervals which don’t intersect (</a:t>
            </a:r>
            <a:r>
              <a:rPr lang="en-US" dirty="0" err="1" smtClean="0"/>
              <a:t>j,k</a:t>
            </a:r>
            <a:r>
              <a:rPr lang="en-US" dirty="0" smtClean="0"/>
              <a:t> &lt; </a:t>
            </a:r>
            <a:r>
              <a:rPr lang="en-US" dirty="0" err="1" smtClean="0"/>
              <a:t>i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09600" y="3048000"/>
          <a:ext cx="8181474" cy="609600"/>
        </p:xfrm>
        <a:graphic>
          <a:graphicData uri="http://schemas.openxmlformats.org/presentationml/2006/ole">
            <p:oleObj spid="_x0000_s112641" name="Equation" r:id="rId3" imgW="3238200" imgH="241200" progId="Equation.3">
              <p:embed/>
            </p:oleObj>
          </a:graphicData>
        </a:graphic>
      </p:graphicFrame>
      <p:graphicFrame>
        <p:nvGraphicFramePr>
          <p:cNvPr id="112642" name="Object 2"/>
          <p:cNvGraphicFramePr>
            <a:graphicFrameLocks noChangeAspect="1"/>
          </p:cNvGraphicFramePr>
          <p:nvPr/>
        </p:nvGraphicFramePr>
        <p:xfrm>
          <a:off x="533400" y="4114800"/>
          <a:ext cx="8309811" cy="609600"/>
        </p:xfrm>
        <a:graphic>
          <a:graphicData uri="http://schemas.openxmlformats.org/presentationml/2006/ole">
            <p:oleObj spid="_x0000_s112642" name="Equation" r:id="rId4" imgW="3288960" imgH="241200" progId="Equation.3">
              <p:embed/>
            </p:oleObj>
          </a:graphicData>
        </a:graphic>
      </p:graphicFrame>
      <p:graphicFrame>
        <p:nvGraphicFramePr>
          <p:cNvPr id="112644" name="Object 4"/>
          <p:cNvGraphicFramePr>
            <a:graphicFrameLocks noChangeAspect="1"/>
          </p:cNvGraphicFramePr>
          <p:nvPr/>
        </p:nvGraphicFramePr>
        <p:xfrm>
          <a:off x="2057400" y="4953000"/>
          <a:ext cx="4726459" cy="1143000"/>
        </p:xfrm>
        <a:graphic>
          <a:graphicData uri="http://schemas.openxmlformats.org/presentationml/2006/ole">
            <p:oleObj spid="_x0000_s112644" name="Equation" r:id="rId5" imgW="1942920" imgH="4698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Suppose for contradiction that no value exists….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Triangle Inequality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Contradiction of Inductive Hypothesis!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160772" name="Object 4"/>
          <p:cNvGraphicFramePr>
            <a:graphicFrameLocks noChangeAspect="1"/>
          </p:cNvGraphicFramePr>
          <p:nvPr/>
        </p:nvGraphicFramePr>
        <p:xfrm>
          <a:off x="762000" y="2667000"/>
          <a:ext cx="7540625" cy="1187450"/>
        </p:xfrm>
        <a:graphic>
          <a:graphicData uri="http://schemas.openxmlformats.org/presentationml/2006/ole">
            <p:oleObj spid="_x0000_s160772" name="Equation" r:id="rId3" imgW="2984400" imgH="4698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1524000"/>
            <a:ext cx="7772400" cy="2362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Construction of f</a:t>
            </a:r>
            <a:r>
              <a:rPr lang="en-US" baseline="-25000" dirty="0" smtClean="0"/>
              <a:t>H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smtClean="0"/>
              <a:t>Theorem: </a:t>
            </a:r>
            <a:r>
              <a:rPr lang="en-US" sz="3600" dirty="0" err="1" smtClean="0"/>
              <a:t>f</a:t>
            </a:r>
            <a:r>
              <a:rPr lang="en-US" sz="3600" baseline="-25000" dirty="0" err="1" smtClean="0"/>
              <a:t>H</a:t>
            </a:r>
            <a:r>
              <a:rPr lang="en-US" sz="3600" dirty="0" smtClean="0"/>
              <a:t> satisfies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dirty="0" smtClean="0"/>
              <a:t>f</a:t>
            </a:r>
            <a:r>
              <a:rPr lang="en-US" sz="3600" baseline="-25000" dirty="0" smtClean="0"/>
              <a:t>H</a:t>
            </a:r>
            <a:r>
              <a:rPr lang="en-US" sz="3600" dirty="0" smtClean="0"/>
              <a:t>(G) = f(G)                 for all G </a:t>
            </a:r>
            <a:r>
              <a:rPr lang="en-US" sz="3600" dirty="0" smtClean="0">
                <a:sym typeface="Mathematica1Mono"/>
              </a:rPr>
              <a:t></a:t>
            </a:r>
            <a:r>
              <a:rPr lang="en-US" sz="3600" dirty="0" smtClean="0"/>
              <a:t> H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dirty="0" err="1" smtClean="0"/>
              <a:t>GS</a:t>
            </a:r>
            <a:r>
              <a:rPr lang="en-US" sz="3600" baseline="-25000" dirty="0" err="1" smtClean="0"/>
              <a:t>f</a:t>
            </a:r>
            <a:r>
              <a:rPr lang="en-US" sz="2000" baseline="-25000" dirty="0" err="1" smtClean="0"/>
              <a:t>H</a:t>
            </a:r>
            <a:r>
              <a:rPr lang="en-US" sz="2000" dirty="0" smtClean="0"/>
              <a:t> </a:t>
            </a:r>
            <a:r>
              <a:rPr lang="en-US" sz="3600" dirty="0" smtClean="0"/>
              <a:t>= </a:t>
            </a:r>
            <a:r>
              <a:rPr lang="en-US" sz="3600" dirty="0" err="1" smtClean="0"/>
              <a:t>RS</a:t>
            </a:r>
            <a:r>
              <a:rPr lang="en-US" sz="3600" baseline="-25000" dirty="0" err="1" smtClean="0"/>
              <a:t>f</a:t>
            </a:r>
            <a:r>
              <a:rPr lang="en-US" sz="3600" dirty="0" smtClean="0"/>
              <a:t>(H</a:t>
            </a:r>
            <a:r>
              <a:rPr lang="en-US" sz="3600" dirty="0" smtClean="0">
                <a:sym typeface="Wingdings" pitchFamily="2" charset="2"/>
              </a:rPr>
              <a:t>)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09600" y="5257800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Disclaimer: The general construction of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H</a:t>
            </a:r>
            <a:r>
              <a:rPr lang="en-US" sz="2400" dirty="0" smtClean="0"/>
              <a:t> is </a:t>
            </a:r>
            <a:r>
              <a:rPr lang="en-US" sz="2400" i="1" dirty="0" smtClean="0"/>
              <a:t>not</a:t>
            </a:r>
            <a:r>
              <a:rPr lang="en-US" sz="2400" dirty="0" smtClean="0"/>
              <a:t> efficient.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Differential Privacy in Social Networks</a:t>
            </a:r>
          </a:p>
          <a:p>
            <a:r>
              <a:rPr lang="en-US" dirty="0" smtClean="0"/>
              <a:t>The Problem</a:t>
            </a:r>
          </a:p>
          <a:p>
            <a:r>
              <a:rPr lang="en-US" dirty="0" smtClean="0"/>
              <a:t>Restricted Sensitivity</a:t>
            </a:r>
          </a:p>
          <a:p>
            <a:r>
              <a:rPr lang="en-US" b="1" dirty="0" smtClean="0"/>
              <a:t>Algorithms</a:t>
            </a:r>
          </a:p>
          <a:p>
            <a:pPr lvl="1"/>
            <a:r>
              <a:rPr lang="en-US" dirty="0" smtClean="0"/>
              <a:t>General Template</a:t>
            </a:r>
          </a:p>
          <a:p>
            <a:pPr lvl="1"/>
            <a:r>
              <a:rPr lang="en-US" dirty="0" smtClean="0"/>
              <a:t>Possibility: A General Inefficient Algorithm</a:t>
            </a:r>
          </a:p>
          <a:p>
            <a:pPr lvl="1"/>
            <a:r>
              <a:rPr lang="en-US" b="1" dirty="0" smtClean="0"/>
              <a:t>Efficient Algorithms for </a:t>
            </a:r>
            <a:r>
              <a:rPr lang="en-US" b="1" dirty="0" err="1" smtClean="0"/>
              <a:t>H</a:t>
            </a:r>
            <a:r>
              <a:rPr lang="en-US" b="1" baseline="-25000" dirty="0" err="1" smtClean="0"/>
              <a:t>k</a:t>
            </a:r>
            <a:r>
              <a:rPr lang="en-US" b="1" baseline="-25000" dirty="0" smtClean="0"/>
              <a:t> </a:t>
            </a:r>
            <a:r>
              <a:rPr lang="en-US" b="1" dirty="0" smtClean="0"/>
              <a:t>via Projections</a:t>
            </a:r>
            <a:r>
              <a:rPr lang="en-US" b="1" baseline="-25000" dirty="0" smtClean="0"/>
              <a:t> </a:t>
            </a:r>
          </a:p>
          <a:p>
            <a:pPr lvl="2"/>
            <a:r>
              <a:rPr lang="en-US" dirty="0" smtClean="0"/>
              <a:t>Edge Adjacency Model</a:t>
            </a:r>
          </a:p>
          <a:p>
            <a:pPr lvl="2"/>
            <a:r>
              <a:rPr lang="en-US" dirty="0" smtClean="0"/>
              <a:t>Vertex Adjacency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4114800"/>
            <a:ext cx="8305800" cy="1600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Privacy (Dwork et 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26669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An algorithm A satisfies (</a:t>
            </a:r>
            <a:r>
              <a:rPr lang="en-US" b="1" dirty="0" smtClean="0">
                <a:sym typeface="Mathematica1Mono"/>
              </a:rPr>
              <a:t></a:t>
            </a:r>
            <a:r>
              <a:rPr lang="en-US" dirty="0" smtClean="0">
                <a:sym typeface="Mathematica1Mono"/>
              </a:rPr>
              <a:t>,</a:t>
            </a:r>
            <a:r>
              <a:rPr lang="en-US" b="1" dirty="0" smtClean="0">
                <a:sym typeface="Mathematica1Mono"/>
              </a:rPr>
              <a:t></a:t>
            </a:r>
            <a:r>
              <a:rPr lang="en-US" dirty="0" smtClean="0"/>
              <a:t>)-differential privacy for social networks if for any S </a:t>
            </a:r>
            <a:r>
              <a:rPr lang="en-US" dirty="0" smtClean="0">
                <a:sym typeface="Mathematica1Mono"/>
              </a:rPr>
              <a:t> Range(A)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Pr[A(G)</a:t>
            </a:r>
            <a:r>
              <a:rPr lang="en-US" dirty="0" smtClean="0">
                <a:sym typeface="Mathematica1Mono"/>
              </a:rPr>
              <a:t>S</a:t>
            </a:r>
            <a:r>
              <a:rPr lang="en-US" dirty="0" smtClean="0"/>
              <a:t>] ≤ e</a:t>
            </a:r>
            <a:r>
              <a:rPr lang="en-US" b="1" baseline="30000" dirty="0" smtClean="0">
                <a:sym typeface="Mathematica1Mono"/>
              </a:rPr>
              <a:t> </a:t>
            </a:r>
            <a:r>
              <a:rPr lang="en-US" dirty="0" smtClean="0"/>
              <a:t>Pr[A(G’)</a:t>
            </a:r>
            <a:r>
              <a:rPr lang="en-US" dirty="0" smtClean="0">
                <a:sym typeface="Mathematica1Mono"/>
              </a:rPr>
              <a:t>S</a:t>
            </a:r>
            <a:r>
              <a:rPr lang="en-US" dirty="0" smtClean="0"/>
              <a:t>] + </a:t>
            </a:r>
            <a:r>
              <a:rPr lang="en-US" b="1" dirty="0" smtClean="0">
                <a:sym typeface="Mathematica1Mono"/>
              </a:rPr>
              <a:t>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for every </a:t>
            </a:r>
            <a:r>
              <a:rPr lang="en-US" i="1" dirty="0" smtClean="0"/>
              <a:t>neighboring</a:t>
            </a:r>
            <a:r>
              <a:rPr lang="en-US" dirty="0" smtClean="0"/>
              <a:t> social networks G</a:t>
            </a:r>
            <a:r>
              <a:rPr lang="en-US" dirty="0" smtClean="0">
                <a:sym typeface="Mathematica1"/>
              </a:rPr>
              <a:t></a:t>
            </a:r>
            <a:r>
              <a:rPr lang="en-US" dirty="0" smtClean="0"/>
              <a:t>G’ </a:t>
            </a:r>
            <a:r>
              <a:rPr lang="en-US" dirty="0" smtClean="0">
                <a:sym typeface="Mathematica1Mono"/>
              </a:rPr>
              <a:t> </a:t>
            </a:r>
            <a:r>
              <a:rPr lang="en-US" dirty="0" smtClean="0">
                <a:latin typeface="Blackadder ITC" pitchFamily="82" charset="0"/>
                <a:sym typeface="Mathematica1Mono"/>
              </a:rPr>
              <a:t>G</a:t>
            </a:r>
            <a:r>
              <a:rPr lang="en-US" b="1" dirty="0" smtClean="0">
                <a:sym typeface="Mathematica1Mono"/>
              </a:rPr>
              <a:t>.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419600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Important Question: When are G and G’ are neighbors?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2" descr="https://encrypted-tbn2.google.com/images?q=tbn:ANd9GcQyvan8UxZa0KtP6dVCUfEM1Ve9EXEUkp202pItOK19rE5buIIY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191000"/>
            <a:ext cx="1397784" cy="1481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 onto 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24000" y="2971800"/>
            <a:ext cx="6019800" cy="25908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5600" y="1600200"/>
            <a:ext cx="631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ym typeface="Mathematica1"/>
              </a:rPr>
              <a:t>G</a:t>
            </a:r>
            <a:r>
              <a:rPr lang="en-US" sz="3600" baseline="-25000" dirty="0" smtClean="0">
                <a:sym typeface="Mathematica1"/>
              </a:rPr>
              <a:t>1</a:t>
            </a:r>
            <a:endParaRPr lang="en-US" sz="3600" baseline="-25000" dirty="0"/>
          </a:p>
        </p:txBody>
      </p:sp>
      <p:cxnSp>
        <p:nvCxnSpPr>
          <p:cNvPr id="7" name="Straight Arrow Connector 6"/>
          <p:cNvCxnSpPr>
            <a:stCxn id="6" idx="2"/>
            <a:endCxn id="8" idx="0"/>
          </p:cNvCxnSpPr>
          <p:nvPr/>
        </p:nvCxnSpPr>
        <p:spPr>
          <a:xfrm flipH="1">
            <a:off x="2483845" y="2246531"/>
            <a:ext cx="727707" cy="1563469"/>
          </a:xfrm>
          <a:prstGeom prst="straightConnector1">
            <a:avLst/>
          </a:prstGeom>
          <a:ln w="222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905000" y="3810000"/>
            <a:ext cx="1157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Matura MT Script Capitals"/>
                <a:sym typeface="Mathematica1"/>
              </a:rPr>
              <a:t></a:t>
            </a:r>
            <a:r>
              <a:rPr lang="en-US" sz="3600" dirty="0" smtClean="0">
                <a:sym typeface="Mathematica1"/>
              </a:rPr>
              <a:t>(G</a:t>
            </a:r>
            <a:r>
              <a:rPr lang="en-US" sz="3600" baseline="-25000" dirty="0" smtClean="0">
                <a:sym typeface="Mathematica1"/>
              </a:rPr>
              <a:t>1</a:t>
            </a:r>
            <a:r>
              <a:rPr lang="en-US" sz="3600" dirty="0" smtClean="0">
                <a:sym typeface="Mathematica1"/>
              </a:rPr>
              <a:t>)</a:t>
            </a:r>
            <a:endParaRPr lang="en-US" sz="36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2286000"/>
            <a:ext cx="5357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H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4953000" y="3810000"/>
            <a:ext cx="21114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ym typeface="Mathematica1"/>
              </a:rPr>
              <a:t>G</a:t>
            </a:r>
            <a:r>
              <a:rPr lang="en-US" sz="3600" baseline="-25000" dirty="0" smtClean="0">
                <a:sym typeface="Mathematica1"/>
              </a:rPr>
              <a:t>2</a:t>
            </a:r>
            <a:r>
              <a:rPr lang="en-US" sz="3600" dirty="0" smtClean="0">
                <a:sym typeface="Mathematica1"/>
              </a:rPr>
              <a:t> =</a:t>
            </a:r>
            <a:r>
              <a:rPr lang="en-US" sz="3600" baseline="-25000" dirty="0" smtClean="0">
                <a:sym typeface="Mathematica1"/>
              </a:rPr>
              <a:t> </a:t>
            </a:r>
            <a:r>
              <a:rPr lang="en-US" sz="3600" dirty="0" smtClean="0">
                <a:latin typeface="Matura MT Script Capitals"/>
                <a:sym typeface="Mathematica1"/>
              </a:rPr>
              <a:t></a:t>
            </a:r>
            <a:r>
              <a:rPr lang="en-US" sz="3600" dirty="0" smtClean="0">
                <a:sym typeface="Mathematica1"/>
              </a:rPr>
              <a:t>(G</a:t>
            </a:r>
            <a:r>
              <a:rPr lang="en-US" sz="3600" baseline="-25000" dirty="0" smtClean="0">
                <a:sym typeface="Mathematica1"/>
              </a:rPr>
              <a:t>2</a:t>
            </a:r>
            <a:r>
              <a:rPr lang="en-US" sz="3600" dirty="0" smtClean="0">
                <a:sym typeface="Mathematica1"/>
              </a:rPr>
              <a:t>) </a:t>
            </a:r>
            <a:endParaRPr lang="en-US" sz="3600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304800" y="1219200"/>
            <a:ext cx="1976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Matura MT Script Capitals"/>
                <a:sym typeface="Mathematica1"/>
              </a:rPr>
              <a:t></a:t>
            </a:r>
            <a:r>
              <a:rPr lang="en-US" sz="3200" dirty="0" smtClean="0"/>
              <a:t>: </a:t>
            </a:r>
            <a:r>
              <a:rPr lang="en-US" sz="3200" dirty="0" smtClean="0">
                <a:latin typeface="Blackadder ITC" pitchFamily="82" charset="0"/>
                <a:sym typeface="Mathematica1Mono"/>
              </a:rPr>
              <a:t>G</a:t>
            </a:r>
            <a:r>
              <a:rPr lang="en-US" sz="3200" b="1" dirty="0" smtClean="0"/>
              <a:t> </a:t>
            </a:r>
            <a:r>
              <a:rPr lang="en-US" sz="3200" dirty="0" smtClean="0">
                <a:sym typeface="Mathematica1"/>
              </a:rPr>
              <a:t>H</a:t>
            </a:r>
            <a:r>
              <a:rPr lang="en-US" sz="3200" b="1" dirty="0" smtClean="0">
                <a:sym typeface="Mathematica1"/>
              </a:rPr>
              <a:t> 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c-smooth Projection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219200"/>
            <a:ext cx="1976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Matura MT Script Capitals"/>
                <a:sym typeface="Mathematica1"/>
              </a:rPr>
              <a:t></a:t>
            </a:r>
            <a:r>
              <a:rPr lang="en-US" sz="3200" dirty="0" smtClean="0"/>
              <a:t>: </a:t>
            </a:r>
            <a:r>
              <a:rPr lang="en-US" sz="3200" dirty="0" smtClean="0">
                <a:latin typeface="Blackadder ITC" pitchFamily="82" charset="0"/>
                <a:sym typeface="Mathematica1Mono"/>
              </a:rPr>
              <a:t>G</a:t>
            </a:r>
            <a:r>
              <a:rPr lang="en-US" sz="3200" b="1" dirty="0" smtClean="0"/>
              <a:t> </a:t>
            </a:r>
            <a:r>
              <a:rPr lang="en-US" sz="3200" dirty="0" smtClean="0">
                <a:sym typeface="Mathematica1"/>
              </a:rPr>
              <a:t>H</a:t>
            </a:r>
            <a:r>
              <a:rPr lang="en-US" sz="3200" b="1" dirty="0" smtClean="0">
                <a:sym typeface="Mathematica1"/>
              </a:rPr>
              <a:t> 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1524000" y="2971800"/>
            <a:ext cx="6019800" cy="25908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5600" y="1600200"/>
            <a:ext cx="631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ym typeface="Mathematica1"/>
              </a:rPr>
              <a:t>G</a:t>
            </a:r>
            <a:r>
              <a:rPr lang="en-US" sz="3600" baseline="-25000" dirty="0" smtClean="0">
                <a:sym typeface="Mathematica1"/>
              </a:rPr>
              <a:t>1</a:t>
            </a:r>
            <a:endParaRPr lang="en-US" sz="3600" baseline="-25000" dirty="0"/>
          </a:p>
        </p:txBody>
      </p:sp>
      <p:cxnSp>
        <p:nvCxnSpPr>
          <p:cNvPr id="8" name="Straight Arrow Connector 7"/>
          <p:cNvCxnSpPr>
            <a:stCxn id="6" idx="2"/>
            <a:endCxn id="12" idx="0"/>
          </p:cNvCxnSpPr>
          <p:nvPr/>
        </p:nvCxnSpPr>
        <p:spPr>
          <a:xfrm flipH="1">
            <a:off x="2483845" y="2246531"/>
            <a:ext cx="727707" cy="1563469"/>
          </a:xfrm>
          <a:prstGeom prst="straightConnector1">
            <a:avLst/>
          </a:prstGeom>
          <a:ln w="222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845096" y="1600200"/>
            <a:ext cx="631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ym typeface="Mathematica1"/>
              </a:rPr>
              <a:t>G</a:t>
            </a:r>
            <a:r>
              <a:rPr lang="en-US" sz="3600" baseline="-25000" dirty="0" smtClean="0">
                <a:sym typeface="Mathematica1"/>
              </a:rPr>
              <a:t>2</a:t>
            </a:r>
            <a:endParaRPr lang="en-US" sz="3600" baseline="-25000" dirty="0"/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>
            <a:off x="6161048" y="2246531"/>
            <a:ext cx="773152" cy="1792069"/>
          </a:xfrm>
          <a:prstGeom prst="straightConnector1">
            <a:avLst/>
          </a:prstGeom>
          <a:ln w="222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905000" y="3810000"/>
            <a:ext cx="1157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Matura MT Script Capitals"/>
                <a:sym typeface="Mathematica1"/>
              </a:rPr>
              <a:t></a:t>
            </a:r>
            <a:r>
              <a:rPr lang="en-US" sz="3600" dirty="0" smtClean="0">
                <a:sym typeface="Mathematica1"/>
              </a:rPr>
              <a:t>(G</a:t>
            </a:r>
            <a:r>
              <a:rPr lang="en-US" sz="3600" baseline="-25000" dirty="0" smtClean="0">
                <a:sym typeface="Mathematica1"/>
              </a:rPr>
              <a:t>1</a:t>
            </a:r>
            <a:r>
              <a:rPr lang="en-US" sz="3600" dirty="0" smtClean="0">
                <a:sym typeface="Mathematica1"/>
              </a:rPr>
              <a:t>)</a:t>
            </a:r>
            <a:endParaRPr lang="en-US" sz="36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6248400" y="3886200"/>
            <a:ext cx="1157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Matura MT Script Capitals"/>
                <a:sym typeface="Mathematica1"/>
              </a:rPr>
              <a:t></a:t>
            </a:r>
            <a:r>
              <a:rPr lang="en-US" sz="3600" dirty="0" smtClean="0">
                <a:sym typeface="Mathematica1"/>
              </a:rPr>
              <a:t>(G</a:t>
            </a:r>
            <a:r>
              <a:rPr lang="en-US" sz="3600" baseline="-25000" dirty="0" smtClean="0">
                <a:sym typeface="Mathematica1"/>
              </a:rPr>
              <a:t>2</a:t>
            </a:r>
            <a:r>
              <a:rPr lang="en-US" sz="3600" dirty="0" smtClean="0">
                <a:sym typeface="Mathematica1"/>
              </a:rPr>
              <a:t>)</a:t>
            </a:r>
            <a:endParaRPr lang="en-US" sz="3600" baseline="-25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581400" y="1905000"/>
            <a:ext cx="2133600" cy="0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95800" y="1295400"/>
            <a:ext cx="37382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</a:t>
            </a:r>
            <a:endParaRPr lang="en-US" sz="2800" baseline="-25000" dirty="0" smtClean="0"/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114800" y="4343400"/>
            <a:ext cx="838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ym typeface="Mathematica1"/>
              </a:rPr>
              <a:t>c d</a:t>
            </a:r>
            <a:endParaRPr lang="en-US" sz="2800" baseline="-25000" dirty="0" smtClean="0"/>
          </a:p>
        </p:txBody>
      </p:sp>
      <p:cxnSp>
        <p:nvCxnSpPr>
          <p:cNvPr id="21" name="Straight Connector 20"/>
          <p:cNvCxnSpPr>
            <a:endCxn id="13" idx="1"/>
          </p:cNvCxnSpPr>
          <p:nvPr/>
        </p:nvCxnSpPr>
        <p:spPr>
          <a:xfrm>
            <a:off x="3048000" y="4191000"/>
            <a:ext cx="3200400" cy="18366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286000" y="2438400"/>
            <a:ext cx="431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Matura MT Script Capitals"/>
                <a:sym typeface="Mathematica1"/>
              </a:rPr>
              <a:t></a:t>
            </a:r>
            <a:endParaRPr lang="en-US" sz="3600" dirty="0"/>
          </a:p>
        </p:txBody>
      </p:sp>
      <p:sp>
        <p:nvSpPr>
          <p:cNvPr id="23" name="Rectangle 22"/>
          <p:cNvSpPr/>
          <p:nvPr/>
        </p:nvSpPr>
        <p:spPr>
          <a:xfrm>
            <a:off x="6553200" y="2362200"/>
            <a:ext cx="431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Matura MT Script Capitals"/>
                <a:sym typeface="Mathematica1"/>
              </a:rPr>
              <a:t>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4495800" y="2362200"/>
            <a:ext cx="5357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H</a:t>
            </a:r>
            <a:endParaRPr lang="en-US" sz="4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2" grpId="0"/>
      <p:bldP spid="13" grpId="0"/>
      <p:bldP spid="16" grpId="0"/>
      <p:bldP spid="17" grpId="0"/>
      <p:bldP spid="22" grpId="0"/>
      <p:bldP spid="23" grpId="0"/>
      <p:bldP spid="2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447800"/>
            <a:ext cx="8305800" cy="2590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c-smooth Projection 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Let </a:t>
            </a:r>
            <a:r>
              <a:rPr lang="en-US" dirty="0" smtClean="0">
                <a:latin typeface="Matura MT Script Capitals"/>
                <a:sym typeface="Mathematica1"/>
              </a:rPr>
              <a:t></a:t>
            </a:r>
            <a:r>
              <a:rPr lang="en-US" dirty="0" smtClean="0"/>
              <a:t>: </a:t>
            </a:r>
            <a:r>
              <a:rPr lang="en-US" dirty="0" smtClean="0">
                <a:latin typeface="Blackadder ITC" pitchFamily="82" charset="0"/>
                <a:sym typeface="Mathematica1Mono"/>
              </a:rPr>
              <a:t>G</a:t>
            </a:r>
            <a:r>
              <a:rPr lang="en-US" b="1" dirty="0" smtClean="0"/>
              <a:t> </a:t>
            </a:r>
            <a:r>
              <a:rPr lang="en-US" dirty="0" smtClean="0">
                <a:sym typeface="Mathematica1"/>
              </a:rPr>
              <a:t>H</a:t>
            </a:r>
            <a:r>
              <a:rPr lang="en-US" b="1" dirty="0" smtClean="0">
                <a:sym typeface="Mathematica1"/>
              </a:rPr>
              <a:t> </a:t>
            </a:r>
            <a:r>
              <a:rPr lang="en-US" dirty="0" smtClean="0">
                <a:sym typeface="Mathematica1"/>
              </a:rPr>
              <a:t>be </a:t>
            </a:r>
            <a:r>
              <a:rPr lang="en-US" dirty="0" smtClean="0"/>
              <a:t>a c-smooth projection then f</a:t>
            </a:r>
            <a:r>
              <a:rPr lang="en-US" baseline="-25000" dirty="0" smtClean="0"/>
              <a:t>H</a:t>
            </a:r>
            <a:r>
              <a:rPr lang="en-US" dirty="0" smtClean="0"/>
              <a:t>(G) = f(</a:t>
            </a:r>
            <a:r>
              <a:rPr lang="en-US" dirty="0" smtClean="0">
                <a:latin typeface="Matura MT Script Capitals"/>
                <a:sym typeface="Mathematica1"/>
              </a:rPr>
              <a:t></a:t>
            </a:r>
            <a:r>
              <a:rPr lang="en-US" dirty="0" smtClean="0">
                <a:sym typeface="Mathematica1"/>
              </a:rPr>
              <a:t>(G)</a:t>
            </a:r>
            <a:r>
              <a:rPr lang="en-US" dirty="0" smtClean="0"/>
              <a:t>) satisfies:</a:t>
            </a:r>
          </a:p>
          <a:p>
            <a:pPr marL="514350" indent="-514350">
              <a:buAutoNum type="arabicPeriod"/>
            </a:pPr>
            <a:r>
              <a:rPr lang="en-US" dirty="0" smtClean="0"/>
              <a:t>For </a:t>
            </a:r>
            <a:r>
              <a:rPr lang="en-US" dirty="0" smtClean="0">
                <a:sym typeface="Mathematica1"/>
              </a:rPr>
              <a:t>G </a:t>
            </a:r>
            <a:r>
              <a:rPr lang="en-US" dirty="0" smtClean="0">
                <a:sym typeface="Mathematica1Mono"/>
              </a:rPr>
              <a:t> </a:t>
            </a:r>
            <a:r>
              <a:rPr lang="en-US" dirty="0" smtClean="0">
                <a:sym typeface="Mathematica1"/>
              </a:rPr>
              <a:t>H,</a:t>
            </a:r>
            <a:r>
              <a:rPr lang="en-US" dirty="0" smtClean="0"/>
              <a:t> f</a:t>
            </a:r>
            <a:r>
              <a:rPr lang="en-US" baseline="-25000" dirty="0" smtClean="0"/>
              <a:t>H</a:t>
            </a:r>
            <a:r>
              <a:rPr lang="en-US" dirty="0" smtClean="0"/>
              <a:t>(G) = f(G), and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GS</a:t>
            </a:r>
            <a:r>
              <a:rPr lang="en-US" baseline="-25000" dirty="0" err="1" smtClean="0"/>
              <a:t>f</a:t>
            </a:r>
            <a:r>
              <a:rPr lang="en-US" sz="1800" baseline="-25000" dirty="0" err="1" smtClean="0"/>
              <a:t>H</a:t>
            </a:r>
            <a:r>
              <a:rPr lang="en-US" dirty="0" smtClean="0"/>
              <a:t>≤ c </a:t>
            </a:r>
            <a:r>
              <a:rPr lang="en-US" dirty="0" err="1" smtClean="0"/>
              <a:t>RS</a:t>
            </a:r>
            <a:r>
              <a:rPr lang="en-US" baseline="-25000" dirty="0" err="1" smtClean="0"/>
              <a:t>f</a:t>
            </a:r>
            <a:r>
              <a:rPr lang="en-US" dirty="0" smtClean="0"/>
              <a:t>(H).</a:t>
            </a:r>
            <a:endParaRPr lang="en-US" baseline="-25000" dirty="0" smtClean="0"/>
          </a:p>
          <a:p>
            <a:pPr marL="514350" indent="-514350">
              <a:buAutoNum type="arabicPeriod"/>
            </a:pPr>
            <a:endParaRPr lang="en-US" baseline="-25000" dirty="0" smtClean="0"/>
          </a:p>
          <a:p>
            <a:pPr>
              <a:buNone/>
            </a:pPr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(1) For </a:t>
            </a:r>
            <a:r>
              <a:rPr lang="en-US" dirty="0" smtClean="0">
                <a:sym typeface="Mathematica1"/>
              </a:rPr>
              <a:t>G </a:t>
            </a:r>
            <a:r>
              <a:rPr lang="en-US" dirty="0" smtClean="0">
                <a:sym typeface="Mathematica1Mono"/>
              </a:rPr>
              <a:t> </a:t>
            </a:r>
            <a:r>
              <a:rPr lang="en-US" dirty="0" smtClean="0">
                <a:sym typeface="Mathematica1"/>
              </a:rPr>
              <a:t>H,</a:t>
            </a:r>
            <a:r>
              <a:rPr lang="en-US" dirty="0" smtClean="0"/>
              <a:t>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H</a:t>
            </a:r>
            <a:r>
              <a:rPr lang="en-US" dirty="0" smtClean="0"/>
              <a:t>(G) = f(G),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38200" y="3048000"/>
            <a:ext cx="6019800" cy="25908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29000" y="3657600"/>
            <a:ext cx="2971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3800" y="2895600"/>
            <a:ext cx="5357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H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1447800" y="3886200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ym typeface="Mathematica1"/>
              </a:rPr>
              <a:t>G</a:t>
            </a:r>
            <a:r>
              <a:rPr lang="en-US" sz="2800" baseline="-25000" dirty="0" smtClean="0">
                <a:sym typeface="Mathematica1"/>
              </a:rPr>
              <a:t>2</a:t>
            </a:r>
            <a:r>
              <a:rPr lang="en-US" sz="2800" dirty="0" smtClean="0">
                <a:sym typeface="Mathematica1"/>
              </a:rPr>
              <a:t> =</a:t>
            </a:r>
            <a:r>
              <a:rPr lang="en-US" sz="2800" baseline="-25000" dirty="0" smtClean="0">
                <a:sym typeface="Mathematica1"/>
              </a:rPr>
              <a:t> </a:t>
            </a:r>
            <a:r>
              <a:rPr lang="en-US" sz="2800" dirty="0" smtClean="0">
                <a:latin typeface="Matura MT Script Capitals"/>
                <a:sym typeface="Mathematica1"/>
              </a:rPr>
              <a:t></a:t>
            </a:r>
            <a:r>
              <a:rPr lang="en-US" sz="2800" dirty="0" smtClean="0">
                <a:sym typeface="Mathematica1"/>
              </a:rPr>
              <a:t>(G</a:t>
            </a:r>
            <a:r>
              <a:rPr lang="en-US" sz="2800" baseline="-25000" dirty="0" smtClean="0">
                <a:sym typeface="Mathematica1"/>
              </a:rPr>
              <a:t>2</a:t>
            </a:r>
            <a:r>
              <a:rPr lang="en-US" sz="2800" dirty="0" smtClean="0">
                <a:sym typeface="Mathematica1"/>
              </a:rPr>
              <a:t>) </a:t>
            </a:r>
            <a:endParaRPr lang="en-US" sz="2800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3657600" y="3886200"/>
            <a:ext cx="25186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f</a:t>
            </a:r>
            <a:r>
              <a:rPr lang="en-US" sz="2800" baseline="-25000" dirty="0" err="1" smtClean="0"/>
              <a:t>H</a:t>
            </a:r>
            <a:r>
              <a:rPr lang="en-US" sz="2800" dirty="0" smtClean="0"/>
              <a:t>(G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=  f(</a:t>
            </a:r>
            <a:r>
              <a:rPr lang="en-US" sz="2800" dirty="0" smtClean="0">
                <a:latin typeface="Matura MT Script Capitals"/>
                <a:sym typeface="Mathematica1"/>
              </a:rPr>
              <a:t></a:t>
            </a:r>
            <a:r>
              <a:rPr lang="en-US" sz="2800" dirty="0" smtClean="0"/>
              <a:t>(G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))</a:t>
            </a:r>
          </a:p>
          <a:p>
            <a:r>
              <a:rPr lang="en-US" sz="2800" dirty="0" smtClean="0"/>
              <a:t>           =   f(G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</a:t>
            </a:r>
            <a:endParaRPr lang="en-US" sz="2800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(2)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219200"/>
            <a:ext cx="1976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Matura MT Script Capitals"/>
                <a:sym typeface="Mathematica1"/>
              </a:rPr>
              <a:t></a:t>
            </a:r>
            <a:r>
              <a:rPr lang="en-US" sz="3200" dirty="0" smtClean="0"/>
              <a:t>: </a:t>
            </a:r>
            <a:r>
              <a:rPr lang="en-US" sz="3200" dirty="0" smtClean="0">
                <a:latin typeface="Blackadder ITC" pitchFamily="82" charset="0"/>
                <a:sym typeface="Mathematica1Mono"/>
              </a:rPr>
              <a:t>G</a:t>
            </a:r>
            <a:r>
              <a:rPr lang="en-US" sz="3200" b="1" dirty="0" smtClean="0"/>
              <a:t> </a:t>
            </a:r>
            <a:r>
              <a:rPr lang="en-US" sz="3200" dirty="0" smtClean="0">
                <a:sym typeface="Mathematica1"/>
              </a:rPr>
              <a:t>H</a:t>
            </a:r>
            <a:r>
              <a:rPr lang="en-US" sz="3200" b="1" dirty="0" smtClean="0">
                <a:sym typeface="Mathematica1"/>
              </a:rPr>
              <a:t> 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1524000" y="2895600"/>
            <a:ext cx="6019800" cy="25908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5600" y="1600200"/>
            <a:ext cx="631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ym typeface="Mathematica1"/>
              </a:rPr>
              <a:t>G</a:t>
            </a:r>
            <a:r>
              <a:rPr lang="en-US" sz="3600" baseline="-25000" dirty="0" smtClean="0">
                <a:sym typeface="Mathematica1"/>
              </a:rPr>
              <a:t>1</a:t>
            </a:r>
            <a:endParaRPr lang="en-US" sz="3600" baseline="-25000" dirty="0"/>
          </a:p>
        </p:txBody>
      </p:sp>
      <p:cxnSp>
        <p:nvCxnSpPr>
          <p:cNvPr id="8" name="Straight Arrow Connector 7"/>
          <p:cNvCxnSpPr>
            <a:stCxn id="6" idx="2"/>
            <a:endCxn id="12" idx="0"/>
          </p:cNvCxnSpPr>
          <p:nvPr/>
        </p:nvCxnSpPr>
        <p:spPr>
          <a:xfrm flipH="1">
            <a:off x="2483845" y="2246531"/>
            <a:ext cx="727707" cy="1563469"/>
          </a:xfrm>
          <a:prstGeom prst="straightConnector1">
            <a:avLst/>
          </a:prstGeom>
          <a:ln w="222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845096" y="1600200"/>
            <a:ext cx="631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ym typeface="Mathematica1"/>
              </a:rPr>
              <a:t>G</a:t>
            </a:r>
            <a:r>
              <a:rPr lang="en-US" sz="3600" baseline="-25000" dirty="0" smtClean="0">
                <a:sym typeface="Mathematica1"/>
              </a:rPr>
              <a:t>2</a:t>
            </a:r>
            <a:endParaRPr lang="en-US" sz="3600" baseline="-25000" dirty="0"/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>
            <a:off x="6161048" y="2246531"/>
            <a:ext cx="773152" cy="1792069"/>
          </a:xfrm>
          <a:prstGeom prst="straightConnector1">
            <a:avLst/>
          </a:prstGeom>
          <a:ln w="222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905000" y="3810000"/>
            <a:ext cx="1157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Matura MT Script Capitals"/>
                <a:sym typeface="Mathematica1"/>
              </a:rPr>
              <a:t></a:t>
            </a:r>
            <a:r>
              <a:rPr lang="en-US" sz="3600" dirty="0" smtClean="0">
                <a:sym typeface="Mathematica1"/>
              </a:rPr>
              <a:t>(G</a:t>
            </a:r>
            <a:r>
              <a:rPr lang="en-US" sz="3600" baseline="-25000" dirty="0" smtClean="0">
                <a:sym typeface="Mathematica1"/>
              </a:rPr>
              <a:t>1</a:t>
            </a:r>
            <a:r>
              <a:rPr lang="en-US" sz="3600" dirty="0" smtClean="0">
                <a:sym typeface="Mathematica1"/>
              </a:rPr>
              <a:t>)</a:t>
            </a:r>
            <a:endParaRPr lang="en-US" sz="36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6248400" y="3886200"/>
            <a:ext cx="1157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Matura MT Script Capitals"/>
                <a:sym typeface="Mathematica1"/>
              </a:rPr>
              <a:t></a:t>
            </a:r>
            <a:r>
              <a:rPr lang="en-US" sz="3600" dirty="0" smtClean="0">
                <a:sym typeface="Mathematica1"/>
              </a:rPr>
              <a:t>(G</a:t>
            </a:r>
            <a:r>
              <a:rPr lang="en-US" sz="3600" baseline="-25000" dirty="0" smtClean="0">
                <a:sym typeface="Mathematica1"/>
              </a:rPr>
              <a:t>2</a:t>
            </a:r>
            <a:r>
              <a:rPr lang="en-US" sz="3600" dirty="0" smtClean="0">
                <a:sym typeface="Mathematica1"/>
              </a:rPr>
              <a:t>)</a:t>
            </a:r>
            <a:endParaRPr lang="en-US" sz="3600" baseline="-25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581400" y="1905000"/>
            <a:ext cx="2133600" cy="0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0" y="1371600"/>
            <a:ext cx="37382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</a:t>
            </a:r>
            <a:endParaRPr lang="en-US" sz="2800" baseline="-25000" dirty="0" smtClean="0"/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267200" y="4343400"/>
            <a:ext cx="838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ym typeface="Mathematica1"/>
              </a:rPr>
              <a:t>c d</a:t>
            </a:r>
            <a:endParaRPr lang="en-US" sz="2800" baseline="-25000" dirty="0" smtClean="0"/>
          </a:p>
        </p:txBody>
      </p:sp>
      <p:cxnSp>
        <p:nvCxnSpPr>
          <p:cNvPr id="21" name="Straight Connector 20"/>
          <p:cNvCxnSpPr>
            <a:endCxn id="13" idx="1"/>
          </p:cNvCxnSpPr>
          <p:nvPr/>
        </p:nvCxnSpPr>
        <p:spPr>
          <a:xfrm>
            <a:off x="3048000" y="4191000"/>
            <a:ext cx="3200400" cy="18366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286000" y="2438400"/>
            <a:ext cx="431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Matura MT Script Capitals"/>
                <a:sym typeface="Mathematica1"/>
              </a:rPr>
              <a:t></a:t>
            </a:r>
            <a:endParaRPr lang="en-US" sz="3600" dirty="0"/>
          </a:p>
        </p:txBody>
      </p:sp>
      <p:sp>
        <p:nvSpPr>
          <p:cNvPr id="23" name="Rectangle 22"/>
          <p:cNvSpPr/>
          <p:nvPr/>
        </p:nvSpPr>
        <p:spPr>
          <a:xfrm>
            <a:off x="6553200" y="2362200"/>
            <a:ext cx="431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Matura MT Script Capitals"/>
                <a:sym typeface="Mathematica1"/>
              </a:rPr>
              <a:t>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4495800" y="2362200"/>
            <a:ext cx="5357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H</a:t>
            </a:r>
            <a:endParaRPr lang="en-US" sz="4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85800" y="4953000"/>
            <a:ext cx="78486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14399" y="5181600"/>
            <a:ext cx="6587207" cy="1672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| </a:t>
            </a:r>
            <a:r>
              <a:rPr lang="en-US" sz="2800" dirty="0" err="1" smtClean="0"/>
              <a:t>f</a:t>
            </a:r>
            <a:r>
              <a:rPr lang="en-US" sz="2800" baseline="-25000" dirty="0" err="1" smtClean="0"/>
              <a:t>H</a:t>
            </a:r>
            <a:r>
              <a:rPr lang="en-US" sz="2800" dirty="0" smtClean="0"/>
              <a:t>(G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 -</a:t>
            </a:r>
            <a:r>
              <a:rPr lang="en-US" sz="2800" dirty="0" err="1" smtClean="0"/>
              <a:t>f</a:t>
            </a:r>
            <a:r>
              <a:rPr lang="en-US" sz="2800" baseline="-25000" dirty="0" err="1" smtClean="0"/>
              <a:t>H</a:t>
            </a:r>
            <a:r>
              <a:rPr lang="en-US" sz="2800" dirty="0" smtClean="0"/>
              <a:t>(G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)| =  |f(</a:t>
            </a:r>
            <a:r>
              <a:rPr lang="en-US" sz="2800" dirty="0" smtClean="0">
                <a:latin typeface="Matura MT Script Capitals"/>
                <a:sym typeface="Mathematica1"/>
              </a:rPr>
              <a:t></a:t>
            </a:r>
            <a:r>
              <a:rPr lang="en-US" sz="2800" dirty="0" smtClean="0"/>
              <a:t>(G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)) - f(</a:t>
            </a:r>
            <a:r>
              <a:rPr lang="en-US" sz="2800" dirty="0" smtClean="0">
                <a:latin typeface="Matura MT Script Capitals"/>
                <a:sym typeface="Mathematica1"/>
              </a:rPr>
              <a:t></a:t>
            </a:r>
            <a:r>
              <a:rPr lang="en-US" sz="2800" dirty="0" smtClean="0"/>
              <a:t>(G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))|</a:t>
            </a:r>
          </a:p>
          <a:p>
            <a:r>
              <a:rPr lang="en-US" sz="2800" dirty="0" smtClean="0"/>
              <a:t>                             ≤ d(</a:t>
            </a:r>
            <a:r>
              <a:rPr lang="en-US" sz="2800" dirty="0" smtClean="0">
                <a:latin typeface="Matura MT Script Capitals"/>
                <a:sym typeface="Mathematica1"/>
              </a:rPr>
              <a:t></a:t>
            </a:r>
            <a:r>
              <a:rPr lang="en-US" sz="2800" dirty="0" smtClean="0"/>
              <a:t>(</a:t>
            </a:r>
            <a:r>
              <a:rPr lang="en-US" sz="2800" dirty="0" smtClean="0">
                <a:sym typeface="Mathematica1"/>
              </a:rPr>
              <a:t>G</a:t>
            </a:r>
            <a:r>
              <a:rPr lang="en-US" sz="2800" baseline="-25000" dirty="0" smtClean="0">
                <a:sym typeface="Mathematica1"/>
              </a:rPr>
              <a:t>1</a:t>
            </a:r>
            <a:r>
              <a:rPr lang="en-US" sz="2800" dirty="0" smtClean="0"/>
              <a:t>),</a:t>
            </a:r>
            <a:r>
              <a:rPr lang="en-US" sz="2800" dirty="0" smtClean="0">
                <a:sym typeface="Mathematica1"/>
              </a:rPr>
              <a:t> </a:t>
            </a:r>
            <a:r>
              <a:rPr lang="en-US" sz="2800" dirty="0" smtClean="0">
                <a:latin typeface="Matura MT Script Capitals"/>
                <a:sym typeface="Mathematica1"/>
              </a:rPr>
              <a:t></a:t>
            </a:r>
            <a:r>
              <a:rPr lang="en-US" sz="2800" dirty="0" smtClean="0">
                <a:sym typeface="Mathematica1"/>
              </a:rPr>
              <a:t>(G</a:t>
            </a:r>
            <a:r>
              <a:rPr lang="en-US" sz="2800" baseline="-25000" dirty="0" smtClean="0">
                <a:sym typeface="Mathematica1"/>
              </a:rPr>
              <a:t>2</a:t>
            </a:r>
            <a:r>
              <a:rPr lang="en-US" sz="2800" dirty="0" smtClean="0">
                <a:sym typeface="Mathematica1"/>
              </a:rPr>
              <a:t>)</a:t>
            </a:r>
            <a:r>
              <a:rPr lang="en-US" sz="2800" dirty="0" smtClean="0"/>
              <a:t>) </a:t>
            </a:r>
            <a:r>
              <a:rPr lang="en-US" sz="2800" dirty="0" err="1" smtClean="0"/>
              <a:t>RS</a:t>
            </a:r>
            <a:r>
              <a:rPr lang="en-US" sz="2800" baseline="-25000" dirty="0" err="1" smtClean="0"/>
              <a:t>f</a:t>
            </a:r>
            <a:r>
              <a:rPr lang="en-US" sz="2800" dirty="0" smtClean="0"/>
              <a:t>(H)/d</a:t>
            </a:r>
          </a:p>
          <a:p>
            <a:r>
              <a:rPr lang="en-US" sz="2800" dirty="0" smtClean="0"/>
              <a:t>                             ≤ c </a:t>
            </a:r>
            <a:r>
              <a:rPr lang="en-US" sz="2800" dirty="0" err="1" smtClean="0"/>
              <a:t>RS</a:t>
            </a:r>
            <a:r>
              <a:rPr lang="en-US" sz="2800" baseline="-25000" dirty="0" err="1" smtClean="0"/>
              <a:t>f</a:t>
            </a:r>
            <a:r>
              <a:rPr lang="en-US" sz="2800" dirty="0" smtClean="0"/>
              <a:t>(H)</a:t>
            </a:r>
          </a:p>
          <a:p>
            <a:r>
              <a:rPr lang="en-US" sz="2800" baseline="-25000" dirty="0" smtClean="0"/>
              <a:t>                                            </a:t>
            </a:r>
            <a:endParaRPr lang="en-US" sz="2800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build="allAtOnce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Differential Privacy in Social Networks</a:t>
            </a:r>
          </a:p>
          <a:p>
            <a:r>
              <a:rPr lang="en-US" dirty="0" smtClean="0"/>
              <a:t>The Problem</a:t>
            </a:r>
          </a:p>
          <a:p>
            <a:r>
              <a:rPr lang="en-US" dirty="0" smtClean="0"/>
              <a:t>Restricted Sensitivity</a:t>
            </a:r>
          </a:p>
          <a:p>
            <a:r>
              <a:rPr lang="en-US" b="1" dirty="0" smtClean="0"/>
              <a:t>Algorithms</a:t>
            </a:r>
          </a:p>
          <a:p>
            <a:pPr lvl="1"/>
            <a:r>
              <a:rPr lang="en-US" dirty="0" smtClean="0"/>
              <a:t>General Template</a:t>
            </a:r>
          </a:p>
          <a:p>
            <a:pPr lvl="1"/>
            <a:r>
              <a:rPr lang="en-US" dirty="0" smtClean="0"/>
              <a:t>Possibility: A General Inefficient Algorithm</a:t>
            </a:r>
          </a:p>
          <a:p>
            <a:pPr lvl="1"/>
            <a:r>
              <a:rPr lang="en-US" dirty="0" smtClean="0"/>
              <a:t>Efficient Algorithms for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via Projections</a:t>
            </a:r>
            <a:r>
              <a:rPr lang="en-US" baseline="-25000" dirty="0" smtClean="0"/>
              <a:t> </a:t>
            </a:r>
          </a:p>
          <a:p>
            <a:pPr lvl="2"/>
            <a:r>
              <a:rPr lang="en-US" b="1" dirty="0" smtClean="0"/>
              <a:t>Edge Adjacency Model</a:t>
            </a:r>
          </a:p>
          <a:p>
            <a:pPr lvl="2"/>
            <a:r>
              <a:rPr lang="en-US" dirty="0" smtClean="0"/>
              <a:t>Vertex Adjacency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Adjacency (</a:t>
            </a:r>
            <a:r>
              <a:rPr lang="en-US" dirty="0" smtClean="0">
                <a:latin typeface="Matura MT Script Capitals"/>
                <a:sym typeface="Mathematica1"/>
              </a:rPr>
              <a:t></a:t>
            </a:r>
            <a:r>
              <a:rPr lang="en-US" dirty="0" smtClean="0"/>
              <a:t>: </a:t>
            </a:r>
            <a:r>
              <a:rPr lang="en-US" dirty="0" smtClean="0">
                <a:latin typeface="Blackadder ITC" pitchFamily="82" charset="0"/>
                <a:sym typeface="Mathematica1Mono"/>
              </a:rPr>
              <a:t>G </a:t>
            </a:r>
            <a:r>
              <a:rPr lang="en-US" dirty="0" smtClean="0">
                <a:sym typeface="Mathematica1"/>
              </a:rPr>
              <a:t></a:t>
            </a:r>
            <a:r>
              <a:rPr lang="en-US" dirty="0" err="1" smtClean="0">
                <a:sym typeface="Mathematica1"/>
              </a:rPr>
              <a:t>H</a:t>
            </a:r>
            <a:r>
              <a:rPr lang="en-US" baseline="-25000" dirty="0" err="1" smtClean="0">
                <a:sym typeface="Mathematica1"/>
              </a:rPr>
              <a:t>k</a:t>
            </a:r>
            <a:r>
              <a:rPr lang="en-US" dirty="0" smtClean="0">
                <a:sym typeface="Mathematica1"/>
              </a:rPr>
              <a:t>)</a:t>
            </a:r>
            <a:r>
              <a:rPr lang="en-US" b="1" dirty="0" smtClean="0">
                <a:sym typeface="Mathematica1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each vertex v with deg(v) &gt; k:</a:t>
            </a:r>
          </a:p>
          <a:p>
            <a:pPr marL="914400" lvl="1" indent="-514350"/>
            <a:r>
              <a:rPr lang="en-US" dirty="0" smtClean="0"/>
              <a:t>Let (v,u</a:t>
            </a:r>
            <a:r>
              <a:rPr lang="en-US" baseline="-25000" dirty="0" smtClean="0"/>
              <a:t>1</a:t>
            </a:r>
            <a:r>
              <a:rPr lang="en-US" dirty="0" smtClean="0"/>
              <a:t>),…,(v,</a:t>
            </a:r>
            <a:r>
              <a:rPr lang="en-US" baseline="-25000" dirty="0" smtClean="0"/>
              <a:t>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deg</a:t>
            </a:r>
            <a:r>
              <a:rPr lang="en-US" baseline="-25000" dirty="0" smtClean="0"/>
              <a:t>(v)</a:t>
            </a:r>
            <a:r>
              <a:rPr lang="en-US" dirty="0" smtClean="0"/>
              <a:t>) denote the edges incident to v in canonical order</a:t>
            </a:r>
          </a:p>
          <a:p>
            <a:pPr marL="914400" lvl="1" indent="-514350"/>
            <a:r>
              <a:rPr lang="en-US" dirty="0" smtClean="0"/>
              <a:t>Mark the edge (</a:t>
            </a:r>
            <a:r>
              <a:rPr lang="en-US" dirty="0" err="1" smtClean="0"/>
              <a:t>v,u</a:t>
            </a:r>
            <a:r>
              <a:rPr lang="en-US" baseline="-25000" dirty="0" err="1" smtClean="0"/>
              <a:t>i</a:t>
            </a:r>
            <a:r>
              <a:rPr lang="en-US" dirty="0" smtClean="0"/>
              <a:t>) for each </a:t>
            </a:r>
            <a:r>
              <a:rPr lang="en-US" dirty="0" err="1" smtClean="0"/>
              <a:t>i</a:t>
            </a:r>
            <a:r>
              <a:rPr lang="en-US" dirty="0" smtClean="0"/>
              <a:t> &gt; k.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Delete all marked edges.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Call the resulting graph </a:t>
            </a:r>
            <a:r>
              <a:rPr lang="en-US" dirty="0" smtClean="0">
                <a:latin typeface="Matura MT Script Capitals"/>
                <a:sym typeface="Mathematica1"/>
              </a:rPr>
              <a:t></a:t>
            </a:r>
            <a:r>
              <a:rPr lang="en-US" dirty="0" smtClean="0"/>
              <a:t>(G).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endParaRPr lang="en-US" dirty="0" smtClean="0"/>
          </a:p>
          <a:p>
            <a:pPr>
              <a:buNone/>
            </a:pP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Adjacency (</a:t>
            </a:r>
            <a:r>
              <a:rPr lang="en-US" dirty="0" smtClean="0">
                <a:latin typeface="Matura MT Script Capitals"/>
                <a:sym typeface="Mathematica1"/>
              </a:rPr>
              <a:t></a:t>
            </a:r>
            <a:r>
              <a:rPr lang="en-US" dirty="0" smtClean="0"/>
              <a:t>: </a:t>
            </a:r>
            <a:r>
              <a:rPr lang="en-US" dirty="0" smtClean="0">
                <a:latin typeface="Blackadder ITC" pitchFamily="82" charset="0"/>
                <a:sym typeface="Mathematica1Mono"/>
              </a:rPr>
              <a:t>G</a:t>
            </a:r>
            <a:r>
              <a:rPr lang="en-US" b="1" dirty="0" smtClean="0"/>
              <a:t> </a:t>
            </a:r>
            <a:r>
              <a:rPr lang="en-US" dirty="0" smtClean="0">
                <a:sym typeface="Mathematica1"/>
              </a:rPr>
              <a:t></a:t>
            </a:r>
            <a:r>
              <a:rPr lang="en-US" dirty="0" err="1" smtClean="0">
                <a:sym typeface="Mathematica1"/>
              </a:rPr>
              <a:t>H</a:t>
            </a:r>
            <a:r>
              <a:rPr lang="en-US" baseline="-25000" dirty="0" err="1" smtClean="0">
                <a:sym typeface="Mathematica1"/>
              </a:rPr>
              <a:t>k</a:t>
            </a:r>
            <a:r>
              <a:rPr lang="en-US" dirty="0" smtClean="0">
                <a:sym typeface="Mathematica1"/>
              </a:rPr>
              <a:t>)</a:t>
            </a:r>
            <a:r>
              <a:rPr lang="en-US" b="1" dirty="0" smtClean="0">
                <a:sym typeface="Mathematica1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Claim: </a:t>
            </a:r>
            <a:r>
              <a:rPr lang="en-US" dirty="0" smtClean="0"/>
              <a:t>The efficiently computable mapping</a:t>
            </a:r>
            <a:r>
              <a:rPr lang="en-US" b="1" dirty="0" smtClean="0"/>
              <a:t> </a:t>
            </a:r>
            <a:r>
              <a:rPr lang="en-US" dirty="0" smtClean="0">
                <a:latin typeface="Matura MT Script Capitals"/>
                <a:sym typeface="Mathematica1"/>
              </a:rPr>
              <a:t></a:t>
            </a:r>
            <a:r>
              <a:rPr lang="en-US" dirty="0" smtClean="0">
                <a:sym typeface="Mathematica1"/>
              </a:rPr>
              <a:t>(G)</a:t>
            </a:r>
            <a:r>
              <a:rPr lang="en-US" dirty="0" smtClean="0"/>
              <a:t> is a 3-smooth projection.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Proof: </a:t>
            </a:r>
          </a:p>
          <a:p>
            <a:pPr marL="514350" indent="-514350">
              <a:buNone/>
            </a:pPr>
            <a:r>
              <a:rPr lang="en-US" dirty="0" smtClean="0"/>
              <a:t>(1) If </a:t>
            </a:r>
            <a:r>
              <a:rPr lang="en-US" dirty="0" smtClean="0">
                <a:sym typeface="Mathematica1"/>
              </a:rPr>
              <a:t>G </a:t>
            </a:r>
            <a:r>
              <a:rPr lang="en-US" dirty="0" smtClean="0">
                <a:sym typeface="Mathematica1Mono"/>
              </a:rPr>
              <a:t> </a:t>
            </a:r>
            <a:r>
              <a:rPr lang="en-US" dirty="0" err="1" smtClean="0">
                <a:sym typeface="Mathematica1"/>
              </a:rPr>
              <a:t>H</a:t>
            </a:r>
            <a:r>
              <a:rPr lang="en-US" baseline="-25000" dirty="0" err="1" smtClean="0">
                <a:sym typeface="Mathematica1"/>
              </a:rPr>
              <a:t>k</a:t>
            </a:r>
            <a:r>
              <a:rPr lang="en-US" dirty="0" smtClean="0">
                <a:sym typeface="Mathematica1"/>
              </a:rPr>
              <a:t> then no edges are deleted so </a:t>
            </a:r>
            <a:r>
              <a:rPr lang="en-US" dirty="0" smtClean="0">
                <a:latin typeface="Matura MT Script Capitals"/>
                <a:sym typeface="Mathematica1"/>
              </a:rPr>
              <a:t></a:t>
            </a:r>
            <a:r>
              <a:rPr lang="en-US" dirty="0" smtClean="0">
                <a:sym typeface="Mathematica1"/>
              </a:rPr>
              <a:t>(G)=G.</a:t>
            </a:r>
          </a:p>
          <a:p>
            <a:pPr marL="514350" indent="-514350">
              <a:buNone/>
            </a:pPr>
            <a:r>
              <a:rPr lang="en-US" dirty="0" smtClean="0">
                <a:sym typeface="Mathematica1"/>
              </a:rPr>
              <a:t>(2) WTS: For any G~G’, d(</a:t>
            </a:r>
            <a:r>
              <a:rPr lang="en-US" dirty="0" smtClean="0">
                <a:latin typeface="Matura MT Script Capitals"/>
                <a:sym typeface="Mathematica1"/>
              </a:rPr>
              <a:t></a:t>
            </a:r>
            <a:r>
              <a:rPr lang="en-US" dirty="0" smtClean="0">
                <a:sym typeface="Mathematica1"/>
              </a:rPr>
              <a:t>(G),</a:t>
            </a:r>
            <a:r>
              <a:rPr lang="en-US" dirty="0" smtClean="0">
                <a:latin typeface="Matura MT Script Capitals"/>
                <a:sym typeface="Mathematica1"/>
              </a:rPr>
              <a:t> </a:t>
            </a:r>
            <a:r>
              <a:rPr lang="en-US" dirty="0" smtClean="0">
                <a:sym typeface="Mathematica1"/>
              </a:rPr>
              <a:t>(G’)) ≤ 3.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Adjacency (</a:t>
            </a:r>
            <a:r>
              <a:rPr lang="en-US" dirty="0" smtClean="0">
                <a:latin typeface="Matura MT Script Capitals"/>
                <a:sym typeface="Mathematica1"/>
              </a:rPr>
              <a:t></a:t>
            </a:r>
            <a:r>
              <a:rPr lang="en-US" dirty="0" smtClean="0"/>
              <a:t>: </a:t>
            </a:r>
            <a:r>
              <a:rPr lang="en-US" dirty="0" smtClean="0">
                <a:latin typeface="Blackadder ITC" pitchFamily="82" charset="0"/>
                <a:sym typeface="Mathematica1Mono"/>
              </a:rPr>
              <a:t>G</a:t>
            </a:r>
            <a:r>
              <a:rPr lang="en-US" b="1" dirty="0" smtClean="0"/>
              <a:t> </a:t>
            </a:r>
            <a:r>
              <a:rPr lang="en-US" dirty="0" smtClean="0">
                <a:sym typeface="Mathematica1"/>
              </a:rPr>
              <a:t></a:t>
            </a:r>
            <a:r>
              <a:rPr lang="en-US" dirty="0" err="1" smtClean="0">
                <a:sym typeface="Mathematica1"/>
              </a:rPr>
              <a:t>H</a:t>
            </a:r>
            <a:r>
              <a:rPr lang="en-US" baseline="-25000" dirty="0" err="1" smtClean="0">
                <a:sym typeface="Mathematica1"/>
              </a:rPr>
              <a:t>k</a:t>
            </a:r>
            <a:r>
              <a:rPr lang="en-US" dirty="0" smtClean="0">
                <a:sym typeface="Mathematica1"/>
              </a:rPr>
              <a:t>)</a:t>
            </a:r>
            <a:r>
              <a:rPr lang="en-US" b="1" dirty="0" smtClean="0">
                <a:sym typeface="Mathematica1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dirty="0" smtClean="0">
                <a:sym typeface="Mathematica1"/>
              </a:rPr>
              <a:t>(2) For any G~G’, d(</a:t>
            </a:r>
            <a:r>
              <a:rPr lang="en-US" dirty="0" smtClean="0">
                <a:latin typeface="Matura MT Script Capitals"/>
                <a:sym typeface="Mathematica1"/>
              </a:rPr>
              <a:t></a:t>
            </a:r>
            <a:r>
              <a:rPr lang="en-US" dirty="0" smtClean="0">
                <a:sym typeface="Mathematica1"/>
              </a:rPr>
              <a:t>(G),</a:t>
            </a:r>
            <a:r>
              <a:rPr lang="en-US" dirty="0" smtClean="0">
                <a:latin typeface="Matura MT Script Capitals"/>
                <a:sym typeface="Mathematica1"/>
              </a:rPr>
              <a:t> </a:t>
            </a:r>
            <a:r>
              <a:rPr lang="en-US" dirty="0" smtClean="0">
                <a:sym typeface="Mathematica1"/>
              </a:rPr>
              <a:t>(G’)) ≤ 3.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Proof: </a:t>
            </a:r>
          </a:p>
          <a:p>
            <a:pPr marL="514350" indent="-514350">
              <a:buNone/>
            </a:pPr>
            <a:r>
              <a:rPr lang="en-US" dirty="0" smtClean="0">
                <a:sym typeface="Mathematica1"/>
              </a:rPr>
              <a:t>If E(G’) = E(G)+(</a:t>
            </a:r>
            <a:r>
              <a:rPr lang="en-US" dirty="0" err="1" smtClean="0">
                <a:sym typeface="Mathematica1"/>
              </a:rPr>
              <a:t>u,v</a:t>
            </a:r>
            <a:r>
              <a:rPr lang="en-US" dirty="0" smtClean="0">
                <a:sym typeface="Mathematica1"/>
              </a:rPr>
              <a:t>) then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>
                <a:sym typeface="Mathematica1"/>
              </a:rPr>
              <a:t> </a:t>
            </a:r>
            <a:r>
              <a:rPr lang="en-US" dirty="0" smtClean="0">
                <a:latin typeface="Matura MT Script Capitals"/>
                <a:sym typeface="Mathematica1"/>
              </a:rPr>
              <a:t></a:t>
            </a:r>
            <a:r>
              <a:rPr lang="en-US" dirty="0" smtClean="0">
                <a:sym typeface="Mathematica1"/>
              </a:rPr>
              <a:t>(G’) might still contain (</a:t>
            </a:r>
            <a:r>
              <a:rPr lang="en-US" dirty="0" err="1" smtClean="0">
                <a:sym typeface="Mathematica1"/>
              </a:rPr>
              <a:t>u,v</a:t>
            </a:r>
            <a:r>
              <a:rPr lang="en-US" dirty="0" smtClean="0">
                <a:sym typeface="Mathematica1"/>
              </a:rPr>
              <a:t>).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At most one edge (u,w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dirty="0" smtClean="0">
                <a:sym typeface="Mathematica1Mono"/>
              </a:rPr>
              <a:t> </a:t>
            </a:r>
            <a:r>
              <a:rPr lang="en-US" dirty="0" smtClean="0">
                <a:sym typeface="Mathematica1"/>
              </a:rPr>
              <a:t>E(</a:t>
            </a:r>
            <a:r>
              <a:rPr lang="en-US" dirty="0" smtClean="0">
                <a:latin typeface="Matura MT Script Capitals"/>
                <a:sym typeface="Mathematica1"/>
              </a:rPr>
              <a:t></a:t>
            </a:r>
            <a:r>
              <a:rPr lang="en-US" dirty="0" smtClean="0">
                <a:sym typeface="Mathematica1"/>
              </a:rPr>
              <a:t>(G))\ E(G’).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dirty="0" smtClean="0"/>
              <a:t>At most one edge (v,w</a:t>
            </a:r>
            <a:r>
              <a:rPr lang="en-US" baseline="-25000" dirty="0" smtClean="0"/>
              <a:t>2</a:t>
            </a:r>
            <a:r>
              <a:rPr lang="en-US" dirty="0" smtClean="0"/>
              <a:t>) </a:t>
            </a:r>
            <a:r>
              <a:rPr lang="en-US" dirty="0" smtClean="0">
                <a:sym typeface="Mathematica1Mono"/>
              </a:rPr>
              <a:t> </a:t>
            </a:r>
            <a:r>
              <a:rPr lang="en-US" dirty="0" smtClean="0">
                <a:sym typeface="Mathematica1"/>
              </a:rPr>
              <a:t>E(</a:t>
            </a:r>
            <a:r>
              <a:rPr lang="en-US" dirty="0" smtClean="0">
                <a:latin typeface="Matura MT Script Capitals"/>
                <a:sym typeface="Mathematica1"/>
              </a:rPr>
              <a:t></a:t>
            </a:r>
            <a:r>
              <a:rPr lang="en-US" dirty="0" smtClean="0">
                <a:sym typeface="Mathematica1"/>
              </a:rPr>
              <a:t>(G))\ E(G’).</a:t>
            </a:r>
          </a:p>
          <a:p>
            <a:pPr marL="971550" lvl="1" indent="-571500">
              <a:buNone/>
            </a:pPr>
            <a:endParaRPr lang="en-US" dirty="0" smtClean="0">
              <a:sym typeface="Mathematica1"/>
            </a:endParaRPr>
          </a:p>
          <a:p>
            <a:pPr marL="971550" lvl="1" indent="-571500">
              <a:buNone/>
            </a:pPr>
            <a:r>
              <a:rPr lang="en-US" dirty="0" smtClean="0">
                <a:sym typeface="Mathematica1"/>
              </a:rPr>
              <a:t>So d(</a:t>
            </a:r>
            <a:r>
              <a:rPr lang="en-US" dirty="0" smtClean="0">
                <a:latin typeface="Matura MT Script Capitals"/>
                <a:sym typeface="Mathematica1"/>
              </a:rPr>
              <a:t></a:t>
            </a:r>
            <a:r>
              <a:rPr lang="en-US" dirty="0" smtClean="0">
                <a:sym typeface="Mathematica1"/>
              </a:rPr>
              <a:t>(G),</a:t>
            </a:r>
            <a:r>
              <a:rPr lang="en-US" dirty="0" smtClean="0">
                <a:latin typeface="Matura MT Script Capitals"/>
                <a:sym typeface="Mathematica1"/>
              </a:rPr>
              <a:t> </a:t>
            </a:r>
            <a:r>
              <a:rPr lang="en-US" dirty="0" smtClean="0">
                <a:sym typeface="Mathematica1"/>
              </a:rPr>
              <a:t>(G’)) ≤ 3. </a:t>
            </a:r>
          </a:p>
          <a:p>
            <a:pPr marL="971550" lvl="1" indent="-571500" algn="r">
              <a:buNone/>
            </a:pPr>
            <a:r>
              <a:rPr lang="en-US" dirty="0" smtClean="0">
                <a:sym typeface="Mathematica1"/>
              </a:rPr>
              <a:t>(QED)</a:t>
            </a:r>
          </a:p>
          <a:p>
            <a:pPr marL="971550" lvl="1" indent="-571500">
              <a:buFont typeface="+mj-lt"/>
              <a:buAutoNum type="romanL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Differential Privacy in Social Networks</a:t>
            </a:r>
          </a:p>
          <a:p>
            <a:r>
              <a:rPr lang="en-US" dirty="0" smtClean="0"/>
              <a:t>The Problem</a:t>
            </a:r>
          </a:p>
          <a:p>
            <a:r>
              <a:rPr lang="en-US" dirty="0" smtClean="0"/>
              <a:t>Restricted Sensitivity</a:t>
            </a:r>
          </a:p>
          <a:p>
            <a:r>
              <a:rPr lang="en-US" b="1" dirty="0" smtClean="0"/>
              <a:t>Algorithms</a:t>
            </a:r>
          </a:p>
          <a:p>
            <a:pPr lvl="1"/>
            <a:r>
              <a:rPr lang="en-US" dirty="0" smtClean="0"/>
              <a:t>General Template</a:t>
            </a:r>
          </a:p>
          <a:p>
            <a:pPr lvl="1"/>
            <a:r>
              <a:rPr lang="en-US" dirty="0" smtClean="0"/>
              <a:t>Possibility: A General Inefficient Algorithm</a:t>
            </a:r>
          </a:p>
          <a:p>
            <a:pPr lvl="1"/>
            <a:r>
              <a:rPr lang="en-US" b="1" dirty="0" smtClean="0"/>
              <a:t>Efficient Algorithms for </a:t>
            </a:r>
            <a:r>
              <a:rPr lang="en-US" b="1" dirty="0" err="1" smtClean="0"/>
              <a:t>H</a:t>
            </a:r>
            <a:r>
              <a:rPr lang="en-US" b="1" baseline="-25000" dirty="0" err="1" smtClean="0"/>
              <a:t>k</a:t>
            </a:r>
            <a:r>
              <a:rPr lang="en-US" b="1" baseline="-25000" dirty="0" smtClean="0"/>
              <a:t> </a:t>
            </a:r>
            <a:r>
              <a:rPr lang="en-US" b="1" dirty="0" smtClean="0"/>
              <a:t>via Projections</a:t>
            </a:r>
            <a:r>
              <a:rPr lang="en-US" b="1" baseline="-25000" dirty="0" smtClean="0"/>
              <a:t> 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Adjacency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685801" y="2057400"/>
            <a:ext cx="2627799" cy="14097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>
            <a:stCxn id="9" idx="7"/>
            <a:endCxn id="8" idx="3"/>
          </p:cNvCxnSpPr>
          <p:nvPr/>
        </p:nvCxnSpPr>
        <p:spPr>
          <a:xfrm flipV="1">
            <a:off x="2115696" y="2492884"/>
            <a:ext cx="574380" cy="272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9" idx="5"/>
            <a:endCxn id="7" idx="2"/>
          </p:cNvCxnSpPr>
          <p:nvPr/>
        </p:nvCxnSpPr>
        <p:spPr>
          <a:xfrm>
            <a:off x="2115696" y="2873884"/>
            <a:ext cx="551304" cy="1744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667000" y="2971800"/>
            <a:ext cx="157572" cy="1531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67000" y="2362200"/>
            <a:ext cx="157572" cy="1531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81200" y="2743200"/>
            <a:ext cx="157572" cy="15310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19200" y="2286000"/>
            <a:ext cx="157572" cy="1531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43000" y="2743200"/>
            <a:ext cx="157572" cy="1531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9" idx="1"/>
            <a:endCxn id="10" idx="5"/>
          </p:cNvCxnSpPr>
          <p:nvPr/>
        </p:nvCxnSpPr>
        <p:spPr>
          <a:xfrm flipH="1" flipV="1">
            <a:off x="1353696" y="2416684"/>
            <a:ext cx="650580" cy="348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3"/>
            <a:endCxn id="11" idx="5"/>
          </p:cNvCxnSpPr>
          <p:nvPr/>
        </p:nvCxnSpPr>
        <p:spPr>
          <a:xfrm flipH="1">
            <a:off x="1277496" y="2873884"/>
            <a:ext cx="7267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0"/>
            <a:endCxn id="10" idx="3"/>
          </p:cNvCxnSpPr>
          <p:nvPr/>
        </p:nvCxnSpPr>
        <p:spPr>
          <a:xfrm flipV="1">
            <a:off x="1221786" y="2416684"/>
            <a:ext cx="20490" cy="326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0"/>
            <a:endCxn id="8" idx="4"/>
          </p:cNvCxnSpPr>
          <p:nvPr/>
        </p:nvCxnSpPr>
        <p:spPr>
          <a:xfrm flipV="1">
            <a:off x="2745786" y="2515306"/>
            <a:ext cx="0" cy="456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loud 37"/>
          <p:cNvSpPr/>
          <p:nvPr/>
        </p:nvSpPr>
        <p:spPr>
          <a:xfrm>
            <a:off x="4953000" y="3505200"/>
            <a:ext cx="2627799" cy="14097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40" name="Straight Connector 39"/>
          <p:cNvCxnSpPr>
            <a:stCxn id="43" idx="5"/>
            <a:endCxn id="41" idx="2"/>
          </p:cNvCxnSpPr>
          <p:nvPr/>
        </p:nvCxnSpPr>
        <p:spPr>
          <a:xfrm>
            <a:off x="6382895" y="4321684"/>
            <a:ext cx="551304" cy="1744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6934199" y="4419600"/>
            <a:ext cx="157572" cy="1531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934199" y="3810000"/>
            <a:ext cx="157572" cy="1531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248399" y="4191000"/>
            <a:ext cx="157572" cy="15310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486399" y="3733800"/>
            <a:ext cx="157572" cy="1531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410199" y="4191000"/>
            <a:ext cx="157572" cy="1531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>
            <a:stCxn id="43" idx="1"/>
            <a:endCxn id="44" idx="5"/>
          </p:cNvCxnSpPr>
          <p:nvPr/>
        </p:nvCxnSpPr>
        <p:spPr>
          <a:xfrm flipH="1" flipV="1">
            <a:off x="5620895" y="3864484"/>
            <a:ext cx="650580" cy="348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3" idx="3"/>
            <a:endCxn id="45" idx="5"/>
          </p:cNvCxnSpPr>
          <p:nvPr/>
        </p:nvCxnSpPr>
        <p:spPr>
          <a:xfrm flipH="1">
            <a:off x="5544695" y="4321684"/>
            <a:ext cx="7267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5" idx="0"/>
            <a:endCxn id="44" idx="3"/>
          </p:cNvCxnSpPr>
          <p:nvPr/>
        </p:nvCxnSpPr>
        <p:spPr>
          <a:xfrm flipV="1">
            <a:off x="5488985" y="3864484"/>
            <a:ext cx="20490" cy="326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1" idx="0"/>
            <a:endCxn id="42" idx="4"/>
          </p:cNvCxnSpPr>
          <p:nvPr/>
        </p:nvCxnSpPr>
        <p:spPr>
          <a:xfrm flipV="1">
            <a:off x="7012985" y="3963106"/>
            <a:ext cx="0" cy="456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loud 49"/>
          <p:cNvSpPr/>
          <p:nvPr/>
        </p:nvSpPr>
        <p:spPr>
          <a:xfrm>
            <a:off x="762000" y="4267200"/>
            <a:ext cx="2627799" cy="14097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743199" y="5181600"/>
            <a:ext cx="157572" cy="1531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743199" y="4572000"/>
            <a:ext cx="157572" cy="1531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057399" y="4953000"/>
            <a:ext cx="157572" cy="15310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295399" y="4495800"/>
            <a:ext cx="157572" cy="1531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219199" y="4953000"/>
            <a:ext cx="157572" cy="1531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>
            <a:stCxn id="55" idx="1"/>
            <a:endCxn id="56" idx="5"/>
          </p:cNvCxnSpPr>
          <p:nvPr/>
        </p:nvCxnSpPr>
        <p:spPr>
          <a:xfrm flipH="1" flipV="1">
            <a:off x="1429895" y="4626484"/>
            <a:ext cx="650580" cy="348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5" idx="3"/>
            <a:endCxn id="57" idx="5"/>
          </p:cNvCxnSpPr>
          <p:nvPr/>
        </p:nvCxnSpPr>
        <p:spPr>
          <a:xfrm flipH="1">
            <a:off x="1353695" y="5083684"/>
            <a:ext cx="7267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7" idx="0"/>
            <a:endCxn id="56" idx="3"/>
          </p:cNvCxnSpPr>
          <p:nvPr/>
        </p:nvCxnSpPr>
        <p:spPr>
          <a:xfrm flipV="1">
            <a:off x="1297985" y="4626484"/>
            <a:ext cx="20490" cy="326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3" idx="0"/>
            <a:endCxn id="54" idx="4"/>
          </p:cNvCxnSpPr>
          <p:nvPr/>
        </p:nvCxnSpPr>
        <p:spPr>
          <a:xfrm flipV="1">
            <a:off x="2821985" y="4725106"/>
            <a:ext cx="0" cy="456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loud 61"/>
          <p:cNvSpPr/>
          <p:nvPr/>
        </p:nvSpPr>
        <p:spPr>
          <a:xfrm>
            <a:off x="4953000" y="1676400"/>
            <a:ext cx="2627799" cy="14097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63" name="Straight Connector 62"/>
          <p:cNvCxnSpPr>
            <a:stCxn id="66" idx="5"/>
            <a:endCxn id="64" idx="2"/>
          </p:cNvCxnSpPr>
          <p:nvPr/>
        </p:nvCxnSpPr>
        <p:spPr>
          <a:xfrm>
            <a:off x="6382895" y="2492884"/>
            <a:ext cx="551304" cy="1744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6934199" y="2590800"/>
            <a:ext cx="157572" cy="1531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934199" y="1981200"/>
            <a:ext cx="157572" cy="1531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248399" y="2362200"/>
            <a:ext cx="157572" cy="15310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5486399" y="1905000"/>
            <a:ext cx="157572" cy="1531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410199" y="2362200"/>
            <a:ext cx="157572" cy="1531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stCxn id="66" idx="1"/>
            <a:endCxn id="67" idx="5"/>
          </p:cNvCxnSpPr>
          <p:nvPr/>
        </p:nvCxnSpPr>
        <p:spPr>
          <a:xfrm flipH="1" flipV="1">
            <a:off x="5620895" y="2035684"/>
            <a:ext cx="650580" cy="348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6" idx="3"/>
            <a:endCxn id="68" idx="5"/>
          </p:cNvCxnSpPr>
          <p:nvPr/>
        </p:nvCxnSpPr>
        <p:spPr>
          <a:xfrm flipH="1">
            <a:off x="5544695" y="2492884"/>
            <a:ext cx="7267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8" idx="0"/>
            <a:endCxn id="67" idx="3"/>
          </p:cNvCxnSpPr>
          <p:nvPr/>
        </p:nvCxnSpPr>
        <p:spPr>
          <a:xfrm flipV="1">
            <a:off x="5488985" y="2035684"/>
            <a:ext cx="20490" cy="326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64" idx="0"/>
            <a:endCxn id="65" idx="4"/>
          </p:cNvCxnSpPr>
          <p:nvPr/>
        </p:nvCxnSpPr>
        <p:spPr>
          <a:xfrm flipV="1">
            <a:off x="7012985" y="2134306"/>
            <a:ext cx="0" cy="456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65" idx="3"/>
          </p:cNvCxnSpPr>
          <p:nvPr/>
        </p:nvCxnSpPr>
        <p:spPr>
          <a:xfrm flipV="1">
            <a:off x="6400800" y="2111884"/>
            <a:ext cx="556475" cy="2944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381000" y="1371600"/>
            <a:ext cx="3048000" cy="2438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https://encrypted-tbn2.google.com/images?q=tbn:ANd9GcQyvan8UxZa0KtP6dVCUfEM1Ve9EXEUkp202pItOK19rE5buIIY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600200"/>
            <a:ext cx="1397784" cy="1481138"/>
          </a:xfrm>
          <a:prstGeom prst="rect">
            <a:avLst/>
          </a:prstGeom>
          <a:noFill/>
        </p:spPr>
      </p:pic>
      <p:pic>
        <p:nvPicPr>
          <p:cNvPr id="91" name="Picture 2" descr="https://encrypted-tbn2.google.com/images?q=tbn:ANd9GcQyvan8UxZa0KtP6dVCUfEM1Ve9EXEUkp202pItOK19rE5buIIY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429000"/>
            <a:ext cx="1397784" cy="1481138"/>
          </a:xfrm>
          <a:prstGeom prst="rect">
            <a:avLst/>
          </a:prstGeom>
          <a:noFill/>
        </p:spPr>
      </p:pic>
      <p:pic>
        <p:nvPicPr>
          <p:cNvPr id="92" name="Picture 2" descr="https://encrypted-tbn2.google.com/images?q=tbn:ANd9GcQyvan8UxZa0KtP6dVCUfEM1Ve9EXEUkp202pItOK19rE5buIIY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5029200"/>
            <a:ext cx="1397784" cy="1481138"/>
          </a:xfrm>
          <a:prstGeom prst="rect">
            <a:avLst/>
          </a:prstGeom>
          <a:noFill/>
        </p:spPr>
      </p:pic>
      <p:sp>
        <p:nvSpPr>
          <p:cNvPr id="89" name="&quot;No&quot; Symbol 88"/>
          <p:cNvSpPr/>
          <p:nvPr/>
        </p:nvSpPr>
        <p:spPr>
          <a:xfrm>
            <a:off x="3048000" y="5029200"/>
            <a:ext cx="1524000" cy="1447800"/>
          </a:xfrm>
          <a:prstGeom prst="noSmoking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886200" y="1752600"/>
            <a:ext cx="9348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ym typeface="Mathematica1"/>
              </a:rPr>
              <a:t></a:t>
            </a:r>
            <a:r>
              <a:rPr lang="en-US" sz="6000" baseline="-25000" dirty="0" smtClean="0">
                <a:sym typeface="Mathematica1"/>
              </a:rPr>
              <a:t>e</a:t>
            </a:r>
            <a:endParaRPr lang="en-US" sz="6000" baseline="-25000" dirty="0"/>
          </a:p>
        </p:txBody>
      </p:sp>
      <p:sp>
        <p:nvSpPr>
          <p:cNvPr id="76" name="Rectangle 75"/>
          <p:cNvSpPr/>
          <p:nvPr/>
        </p:nvSpPr>
        <p:spPr>
          <a:xfrm>
            <a:off x="3810000" y="3276600"/>
            <a:ext cx="9348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ym typeface="Mathematica1"/>
              </a:rPr>
              <a:t></a:t>
            </a:r>
            <a:r>
              <a:rPr lang="en-US" sz="6000" baseline="-25000" dirty="0" smtClean="0">
                <a:sym typeface="Mathematica1"/>
              </a:rPr>
              <a:t>e</a:t>
            </a:r>
            <a:endParaRPr lang="en-US" sz="60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0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89" grpId="0" animBg="1"/>
      <p:bldP spid="75" grpId="0"/>
      <p:bldP spid="7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Projection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24000" y="2971800"/>
            <a:ext cx="6019800" cy="25908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5600" y="1600200"/>
            <a:ext cx="631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ym typeface="Mathematica1"/>
              </a:rPr>
              <a:t>G</a:t>
            </a:r>
            <a:r>
              <a:rPr lang="en-US" sz="3600" baseline="-25000" dirty="0" smtClean="0">
                <a:sym typeface="Mathematica1"/>
              </a:rPr>
              <a:t>1</a:t>
            </a:r>
            <a:endParaRPr lang="en-US" sz="3600" baseline="-25000" dirty="0"/>
          </a:p>
        </p:txBody>
      </p:sp>
      <p:cxnSp>
        <p:nvCxnSpPr>
          <p:cNvPr id="7" name="Straight Arrow Connector 6"/>
          <p:cNvCxnSpPr>
            <a:stCxn id="6" idx="2"/>
            <a:endCxn id="8" idx="0"/>
          </p:cNvCxnSpPr>
          <p:nvPr/>
        </p:nvCxnSpPr>
        <p:spPr>
          <a:xfrm flipH="1">
            <a:off x="2483845" y="2246531"/>
            <a:ext cx="727707" cy="1563469"/>
          </a:xfrm>
          <a:prstGeom prst="straightConnector1">
            <a:avLst/>
          </a:prstGeom>
          <a:ln w="222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905000" y="3810000"/>
            <a:ext cx="1157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Matura MT Script Capitals"/>
                <a:sym typeface="Mathematica1"/>
              </a:rPr>
              <a:t></a:t>
            </a:r>
            <a:r>
              <a:rPr lang="en-US" sz="3600" dirty="0" smtClean="0">
                <a:sym typeface="Mathematica1"/>
              </a:rPr>
              <a:t>(G</a:t>
            </a:r>
            <a:r>
              <a:rPr lang="en-US" sz="3600" baseline="-25000" dirty="0" smtClean="0">
                <a:sym typeface="Mathematica1"/>
              </a:rPr>
              <a:t>1</a:t>
            </a:r>
            <a:r>
              <a:rPr lang="en-US" sz="3600" dirty="0" smtClean="0">
                <a:sym typeface="Mathematica1"/>
              </a:rPr>
              <a:t>)</a:t>
            </a:r>
            <a:endParaRPr lang="en-US" sz="36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2286000"/>
            <a:ext cx="7072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H</a:t>
            </a:r>
            <a:r>
              <a:rPr lang="en-US" sz="4400" baseline="-25000" dirty="0" err="1" smtClean="0"/>
              <a:t>k</a:t>
            </a:r>
            <a:endParaRPr lang="en-US" sz="4400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4953000" y="3810000"/>
            <a:ext cx="21114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ym typeface="Mathematica1"/>
              </a:rPr>
              <a:t>G</a:t>
            </a:r>
            <a:r>
              <a:rPr lang="en-US" sz="3600" baseline="-25000" dirty="0" smtClean="0">
                <a:sym typeface="Mathematica1"/>
              </a:rPr>
              <a:t>2</a:t>
            </a:r>
            <a:r>
              <a:rPr lang="en-US" sz="3600" dirty="0" smtClean="0">
                <a:sym typeface="Mathematica1"/>
              </a:rPr>
              <a:t> =</a:t>
            </a:r>
            <a:r>
              <a:rPr lang="en-US" sz="3600" baseline="-25000" dirty="0" smtClean="0">
                <a:sym typeface="Mathematica1"/>
              </a:rPr>
              <a:t> </a:t>
            </a:r>
            <a:r>
              <a:rPr lang="en-US" sz="3600" dirty="0" smtClean="0">
                <a:latin typeface="Matura MT Script Capitals"/>
                <a:sym typeface="Mathematica1"/>
              </a:rPr>
              <a:t></a:t>
            </a:r>
            <a:r>
              <a:rPr lang="en-US" sz="3600" dirty="0" smtClean="0">
                <a:sym typeface="Mathematica1"/>
              </a:rPr>
              <a:t>(G</a:t>
            </a:r>
            <a:r>
              <a:rPr lang="en-US" sz="3600" baseline="-25000" dirty="0" smtClean="0">
                <a:sym typeface="Mathematica1"/>
              </a:rPr>
              <a:t>2</a:t>
            </a:r>
            <a:r>
              <a:rPr lang="en-US" sz="3600" dirty="0" smtClean="0">
                <a:sym typeface="Mathematica1"/>
              </a:rPr>
              <a:t>) </a:t>
            </a:r>
            <a:endParaRPr lang="en-US" sz="3600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304800" y="1219200"/>
            <a:ext cx="1976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Matura MT Script Capitals"/>
                <a:sym typeface="Mathematica1"/>
              </a:rPr>
              <a:t></a:t>
            </a:r>
            <a:r>
              <a:rPr lang="en-US" sz="3200" dirty="0" smtClean="0"/>
              <a:t>: </a:t>
            </a:r>
            <a:r>
              <a:rPr lang="en-US" sz="3200" dirty="0" smtClean="0">
                <a:latin typeface="Blackadder ITC" pitchFamily="82" charset="0"/>
                <a:sym typeface="Mathematica1Mono"/>
              </a:rPr>
              <a:t>G</a:t>
            </a:r>
            <a:r>
              <a:rPr lang="en-US" sz="3200" b="1" dirty="0" smtClean="0"/>
              <a:t> </a:t>
            </a:r>
            <a:r>
              <a:rPr lang="en-US" sz="3200" dirty="0" smtClean="0">
                <a:sym typeface="Mathematica1"/>
              </a:rPr>
              <a:t>H</a:t>
            </a:r>
            <a:r>
              <a:rPr lang="en-US" sz="3200" b="1" dirty="0" smtClean="0">
                <a:sym typeface="Mathematica1"/>
              </a:rPr>
              <a:t> 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Close Graphs to Close Graphs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219200"/>
            <a:ext cx="1976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Matura MT Script Capitals"/>
                <a:sym typeface="Mathematica1"/>
              </a:rPr>
              <a:t></a:t>
            </a:r>
            <a:r>
              <a:rPr lang="en-US" sz="3200" dirty="0" smtClean="0"/>
              <a:t>: </a:t>
            </a:r>
            <a:r>
              <a:rPr lang="en-US" sz="3200" dirty="0" smtClean="0">
                <a:latin typeface="Blackadder ITC" pitchFamily="82" charset="0"/>
                <a:sym typeface="Mathematica1Mono"/>
              </a:rPr>
              <a:t>G</a:t>
            </a:r>
            <a:r>
              <a:rPr lang="en-US" sz="3200" b="1" dirty="0" smtClean="0"/>
              <a:t> </a:t>
            </a:r>
            <a:r>
              <a:rPr lang="en-US" sz="3200" dirty="0" smtClean="0">
                <a:sym typeface="Mathematica1"/>
              </a:rPr>
              <a:t>H</a:t>
            </a:r>
            <a:r>
              <a:rPr lang="en-US" sz="3200" b="1" dirty="0" smtClean="0">
                <a:sym typeface="Mathematica1"/>
              </a:rPr>
              <a:t> 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1524000" y="2971800"/>
            <a:ext cx="6019800" cy="25908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5600" y="1600200"/>
            <a:ext cx="631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ym typeface="Mathematica1"/>
              </a:rPr>
              <a:t>G</a:t>
            </a:r>
            <a:r>
              <a:rPr lang="en-US" sz="3600" baseline="-25000" dirty="0" smtClean="0">
                <a:sym typeface="Mathematica1"/>
              </a:rPr>
              <a:t>1</a:t>
            </a:r>
            <a:endParaRPr lang="en-US" sz="3600" baseline="-25000" dirty="0"/>
          </a:p>
        </p:txBody>
      </p:sp>
      <p:cxnSp>
        <p:nvCxnSpPr>
          <p:cNvPr id="8" name="Straight Arrow Connector 7"/>
          <p:cNvCxnSpPr>
            <a:stCxn id="6" idx="2"/>
            <a:endCxn id="12" idx="0"/>
          </p:cNvCxnSpPr>
          <p:nvPr/>
        </p:nvCxnSpPr>
        <p:spPr>
          <a:xfrm flipH="1">
            <a:off x="2483845" y="2246531"/>
            <a:ext cx="727707" cy="1563469"/>
          </a:xfrm>
          <a:prstGeom prst="straightConnector1">
            <a:avLst/>
          </a:prstGeom>
          <a:ln w="222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845096" y="1600200"/>
            <a:ext cx="631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ym typeface="Mathematica1"/>
              </a:rPr>
              <a:t>G</a:t>
            </a:r>
            <a:r>
              <a:rPr lang="en-US" sz="3600" baseline="-25000" dirty="0" smtClean="0">
                <a:sym typeface="Mathematica1"/>
              </a:rPr>
              <a:t>2</a:t>
            </a:r>
            <a:endParaRPr lang="en-US" sz="3600" baseline="-25000" dirty="0"/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>
            <a:off x="6161048" y="2246531"/>
            <a:ext cx="773152" cy="1792069"/>
          </a:xfrm>
          <a:prstGeom prst="straightConnector1">
            <a:avLst/>
          </a:prstGeom>
          <a:ln w="222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905000" y="3810000"/>
            <a:ext cx="1157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Matura MT Script Capitals"/>
                <a:sym typeface="Mathematica1"/>
              </a:rPr>
              <a:t></a:t>
            </a:r>
            <a:r>
              <a:rPr lang="en-US" sz="3600" dirty="0" smtClean="0">
                <a:sym typeface="Mathematica1"/>
              </a:rPr>
              <a:t>(G</a:t>
            </a:r>
            <a:r>
              <a:rPr lang="en-US" sz="3600" baseline="-25000" dirty="0" smtClean="0">
                <a:sym typeface="Mathematica1"/>
              </a:rPr>
              <a:t>1</a:t>
            </a:r>
            <a:r>
              <a:rPr lang="en-US" sz="3600" dirty="0" smtClean="0">
                <a:sym typeface="Mathematica1"/>
              </a:rPr>
              <a:t>)</a:t>
            </a:r>
            <a:endParaRPr lang="en-US" sz="36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6248400" y="3886200"/>
            <a:ext cx="1157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Matura MT Script Capitals"/>
                <a:sym typeface="Mathematica1"/>
              </a:rPr>
              <a:t></a:t>
            </a:r>
            <a:r>
              <a:rPr lang="en-US" sz="3600" dirty="0" smtClean="0">
                <a:sym typeface="Mathematica1"/>
              </a:rPr>
              <a:t>(G</a:t>
            </a:r>
            <a:r>
              <a:rPr lang="en-US" sz="3600" baseline="-25000" dirty="0" smtClean="0">
                <a:sym typeface="Mathematica1"/>
              </a:rPr>
              <a:t>2</a:t>
            </a:r>
            <a:r>
              <a:rPr lang="en-US" sz="3600" dirty="0" smtClean="0">
                <a:sym typeface="Mathematica1"/>
              </a:rPr>
              <a:t>)</a:t>
            </a:r>
            <a:endParaRPr lang="en-US" sz="3600" baseline="-25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581400" y="1905000"/>
            <a:ext cx="2133600" cy="0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95800" y="1295400"/>
            <a:ext cx="37382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</a:t>
            </a:r>
            <a:endParaRPr lang="en-US" sz="2800" baseline="-25000" dirty="0" smtClean="0"/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114800" y="4343400"/>
            <a:ext cx="838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ym typeface="Mathematica1"/>
              </a:rPr>
              <a:t>c d</a:t>
            </a:r>
            <a:endParaRPr lang="en-US" sz="2800" baseline="-25000" dirty="0" smtClean="0"/>
          </a:p>
        </p:txBody>
      </p:sp>
      <p:cxnSp>
        <p:nvCxnSpPr>
          <p:cNvPr id="21" name="Straight Connector 20"/>
          <p:cNvCxnSpPr>
            <a:endCxn id="13" idx="1"/>
          </p:cNvCxnSpPr>
          <p:nvPr/>
        </p:nvCxnSpPr>
        <p:spPr>
          <a:xfrm>
            <a:off x="3048000" y="4191000"/>
            <a:ext cx="3200400" cy="18366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286000" y="2438400"/>
            <a:ext cx="431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Matura MT Script Capitals"/>
                <a:sym typeface="Mathematica1"/>
              </a:rPr>
              <a:t></a:t>
            </a:r>
            <a:endParaRPr lang="en-US" sz="3600" dirty="0"/>
          </a:p>
        </p:txBody>
      </p:sp>
      <p:sp>
        <p:nvSpPr>
          <p:cNvPr id="23" name="Rectangle 22"/>
          <p:cNvSpPr/>
          <p:nvPr/>
        </p:nvSpPr>
        <p:spPr>
          <a:xfrm>
            <a:off x="6553200" y="2362200"/>
            <a:ext cx="431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Matura MT Script Capitals"/>
                <a:sym typeface="Mathematica1"/>
              </a:rPr>
              <a:t>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4495800" y="2362200"/>
            <a:ext cx="5357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H</a:t>
            </a:r>
            <a:endParaRPr lang="en-US" sz="4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2" grpId="0"/>
      <p:bldP spid="13" grpId="0"/>
      <p:bldP spid="16" grpId="0"/>
      <p:bldP spid="17" grpId="0"/>
      <p:bldP spid="22" grpId="0"/>
      <p:bldP spid="23" grpId="0"/>
      <p:bldP spid="2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447800"/>
            <a:ext cx="8382000" cy="3733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Projection 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52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Let </a:t>
            </a:r>
            <a:r>
              <a:rPr lang="en-US" dirty="0" smtClean="0">
                <a:latin typeface="Matura MT Script Capitals"/>
                <a:sym typeface="Mathematica1"/>
              </a:rPr>
              <a:t></a:t>
            </a:r>
            <a:r>
              <a:rPr lang="en-US" dirty="0" smtClean="0"/>
              <a:t>: </a:t>
            </a:r>
            <a:r>
              <a:rPr lang="en-US" dirty="0" smtClean="0">
                <a:latin typeface="Blackadder ITC" pitchFamily="82" charset="0"/>
                <a:sym typeface="Mathematica1Mono"/>
              </a:rPr>
              <a:t>G</a:t>
            </a:r>
            <a:r>
              <a:rPr lang="en-US" b="1" dirty="0" smtClean="0"/>
              <a:t> </a:t>
            </a:r>
            <a:r>
              <a:rPr lang="en-US" dirty="0" smtClean="0">
                <a:sym typeface="Mathematica1"/>
              </a:rPr>
              <a:t>H</a:t>
            </a:r>
            <a:r>
              <a:rPr lang="en-US" b="1" dirty="0" smtClean="0">
                <a:sym typeface="Mathematica1"/>
              </a:rPr>
              <a:t> </a:t>
            </a:r>
            <a:r>
              <a:rPr lang="en-US" dirty="0" smtClean="0">
                <a:sym typeface="Mathematica1"/>
              </a:rPr>
              <a:t>be a </a:t>
            </a:r>
            <a:r>
              <a:rPr lang="en-US" dirty="0" smtClean="0"/>
              <a:t>projection such that</a:t>
            </a:r>
          </a:p>
          <a:p>
            <a:pPr marL="514350" indent="-514350">
              <a:buAutoNum type="arabicPeriod"/>
            </a:pPr>
            <a:r>
              <a:rPr lang="en-US" dirty="0" smtClean="0"/>
              <a:t>For </a:t>
            </a:r>
            <a:r>
              <a:rPr lang="en-US" dirty="0" smtClean="0">
                <a:sym typeface="Mathematica1"/>
              </a:rPr>
              <a:t>G </a:t>
            </a:r>
            <a:r>
              <a:rPr lang="en-US" dirty="0" smtClean="0">
                <a:sym typeface="Mathematica1Mono"/>
              </a:rPr>
              <a:t> </a:t>
            </a:r>
            <a:r>
              <a:rPr lang="en-US" dirty="0" smtClean="0">
                <a:sym typeface="Mathematica1"/>
              </a:rPr>
              <a:t>H,</a:t>
            </a:r>
            <a:r>
              <a:rPr lang="en-US" dirty="0" smtClean="0"/>
              <a:t>   </a:t>
            </a:r>
            <a:r>
              <a:rPr lang="en-US" dirty="0" smtClean="0">
                <a:latin typeface="Matura MT Script Capitals"/>
                <a:sym typeface="Mathematica1"/>
              </a:rPr>
              <a:t></a:t>
            </a:r>
            <a:r>
              <a:rPr lang="en-US" dirty="0" smtClean="0"/>
              <a:t>(G) = G, and</a:t>
            </a:r>
          </a:p>
          <a:p>
            <a:pPr marL="514350" indent="-514350">
              <a:buAutoNum type="arabicPeriod"/>
            </a:pPr>
            <a:r>
              <a:rPr lang="en-US" dirty="0" smtClean="0"/>
              <a:t>For G~G’,    d(</a:t>
            </a:r>
            <a:r>
              <a:rPr lang="en-US" dirty="0" smtClean="0">
                <a:latin typeface="Matura MT Script Capitals"/>
                <a:sym typeface="Mathematica1"/>
              </a:rPr>
              <a:t></a:t>
            </a:r>
            <a:r>
              <a:rPr lang="en-US" dirty="0" smtClean="0"/>
              <a:t>(G),</a:t>
            </a:r>
            <a:r>
              <a:rPr lang="en-US" dirty="0" smtClean="0">
                <a:latin typeface="Matura MT Script Capitals"/>
                <a:sym typeface="Mathematica1"/>
              </a:rPr>
              <a:t> </a:t>
            </a:r>
            <a:r>
              <a:rPr lang="en-US" dirty="0" smtClean="0"/>
              <a:t>(G)) </a:t>
            </a:r>
            <a:r>
              <a:rPr lang="en-US" dirty="0" smtClean="0">
                <a:sym typeface="Mathematica1"/>
              </a:rPr>
              <a:t> c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then f</a:t>
            </a:r>
            <a:r>
              <a:rPr lang="en-US" baseline="-25000" dirty="0" smtClean="0"/>
              <a:t>H</a:t>
            </a:r>
            <a:r>
              <a:rPr lang="en-US" dirty="0" smtClean="0"/>
              <a:t>(G) = f(</a:t>
            </a:r>
            <a:r>
              <a:rPr lang="en-US" dirty="0" smtClean="0">
                <a:latin typeface="Matura MT Script Capitals"/>
                <a:sym typeface="Mathematica1"/>
              </a:rPr>
              <a:t></a:t>
            </a:r>
            <a:r>
              <a:rPr lang="en-US" dirty="0" smtClean="0">
                <a:sym typeface="Mathematica1"/>
              </a:rPr>
              <a:t>(G)</a:t>
            </a:r>
            <a:r>
              <a:rPr lang="en-US" dirty="0" smtClean="0"/>
              <a:t>) satisfies:</a:t>
            </a:r>
          </a:p>
          <a:p>
            <a:pPr marL="514350" indent="-514350">
              <a:buAutoNum type="arabicPeriod"/>
            </a:pPr>
            <a:r>
              <a:rPr lang="en-US" dirty="0" smtClean="0"/>
              <a:t>For </a:t>
            </a:r>
            <a:r>
              <a:rPr lang="en-US" dirty="0" smtClean="0">
                <a:sym typeface="Mathematica1"/>
              </a:rPr>
              <a:t>G </a:t>
            </a:r>
            <a:r>
              <a:rPr lang="en-US" dirty="0" smtClean="0">
                <a:sym typeface="Mathematica1Mono"/>
              </a:rPr>
              <a:t> </a:t>
            </a:r>
            <a:r>
              <a:rPr lang="en-US" dirty="0" smtClean="0">
                <a:sym typeface="Mathematica1"/>
              </a:rPr>
              <a:t>H,</a:t>
            </a:r>
            <a:r>
              <a:rPr lang="en-US" dirty="0" smtClean="0"/>
              <a:t> f</a:t>
            </a:r>
            <a:r>
              <a:rPr lang="en-US" baseline="-25000" dirty="0" smtClean="0"/>
              <a:t>H</a:t>
            </a:r>
            <a:r>
              <a:rPr lang="en-US" dirty="0" smtClean="0"/>
              <a:t>(G) = f(G), and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GS</a:t>
            </a:r>
            <a:r>
              <a:rPr lang="en-US" baseline="-25000" dirty="0" err="1" smtClean="0"/>
              <a:t>f</a:t>
            </a:r>
            <a:r>
              <a:rPr lang="en-US" sz="1800" baseline="-25000" dirty="0" err="1" smtClean="0"/>
              <a:t>H</a:t>
            </a:r>
            <a:r>
              <a:rPr lang="en-US" dirty="0" smtClean="0"/>
              <a:t>≤ c </a:t>
            </a:r>
            <a:r>
              <a:rPr lang="en-US" dirty="0" err="1" smtClean="0"/>
              <a:t>RS</a:t>
            </a:r>
            <a:r>
              <a:rPr lang="en-US" baseline="-25000" dirty="0" err="1" smtClean="0"/>
              <a:t>f</a:t>
            </a:r>
            <a:r>
              <a:rPr lang="en-US" dirty="0" smtClean="0"/>
              <a:t>(H).</a:t>
            </a:r>
            <a:endParaRPr lang="en-US" baseline="-25000" dirty="0" smtClean="0"/>
          </a:p>
          <a:p>
            <a:pPr marL="514350" indent="-514350">
              <a:buAutoNum type="arabicPeriod"/>
            </a:pPr>
            <a:endParaRPr lang="en-US" baseline="-25000" dirty="0" smtClean="0"/>
          </a:p>
          <a:p>
            <a:pPr>
              <a:buNone/>
            </a:pPr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54102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Works in the edge adjacency model!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495800"/>
            <a:ext cx="8153400" cy="152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Adjacency?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Map close graphs to close graphs in </a:t>
            </a:r>
            <a:r>
              <a:rPr lang="en-US" dirty="0" err="1" smtClean="0">
                <a:sym typeface="Wingdings" pitchFamily="2" charset="2"/>
              </a:rPr>
              <a:t>H</a:t>
            </a:r>
            <a:r>
              <a:rPr lang="en-US" baseline="-25000" dirty="0" err="1" smtClean="0">
                <a:sym typeface="Wingdings" pitchFamily="2" charset="2"/>
              </a:rPr>
              <a:t>k</a:t>
            </a:r>
            <a:r>
              <a:rPr lang="en-US" dirty="0" smtClean="0"/>
              <a:t>? </a:t>
            </a:r>
          </a:p>
          <a:p>
            <a:pPr lvl="1"/>
            <a:r>
              <a:rPr lang="en-US" dirty="0" smtClean="0"/>
              <a:t>Worked for Edge Adjacency Model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Can’t Work! </a:t>
            </a:r>
            <a:r>
              <a:rPr lang="en-US" dirty="0" smtClean="0">
                <a:sym typeface="Wingdings" pitchFamily="2" charset="2"/>
              </a:rPr>
              <a:t> Why? </a:t>
            </a:r>
          </a:p>
          <a:p>
            <a:r>
              <a:rPr lang="en-US" dirty="0" smtClean="0">
                <a:sym typeface="Wingdings" pitchFamily="2" charset="2"/>
              </a:rPr>
              <a:t>It would allow us to approximate d(</a:t>
            </a:r>
            <a:r>
              <a:rPr lang="en-US" dirty="0" err="1" smtClean="0">
                <a:sym typeface="Wingdings" pitchFamily="2" charset="2"/>
              </a:rPr>
              <a:t>G,H</a:t>
            </a:r>
            <a:r>
              <a:rPr lang="en-US" baseline="-25000" dirty="0" err="1" smtClean="0">
                <a:sym typeface="Wingdings" pitchFamily="2" charset="2"/>
              </a:rPr>
              <a:t>k</a:t>
            </a:r>
            <a:r>
              <a:rPr lang="en-US" dirty="0" smtClean="0">
                <a:sym typeface="Wingdings" pitchFamily="2" charset="2"/>
              </a:rPr>
              <a:t>).</a:t>
            </a:r>
          </a:p>
          <a:p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b="1" dirty="0" smtClean="0">
                <a:sym typeface="Wingdings" pitchFamily="2" charset="2"/>
              </a:rPr>
              <a:t>Claim: </a:t>
            </a:r>
            <a:r>
              <a:rPr lang="en-US" dirty="0" smtClean="0">
                <a:sym typeface="Wingdings" pitchFamily="2" charset="2"/>
              </a:rPr>
              <a:t>It is NP-hard to approximate d(</a:t>
            </a:r>
            <a:r>
              <a:rPr lang="en-US" dirty="0" err="1" smtClean="0">
                <a:sym typeface="Wingdings" pitchFamily="2" charset="2"/>
              </a:rPr>
              <a:t>G,H</a:t>
            </a:r>
            <a:r>
              <a:rPr lang="en-US" baseline="-25000" dirty="0" err="1" smtClean="0">
                <a:sym typeface="Wingdings" pitchFamily="2" charset="2"/>
              </a:rPr>
              <a:t>k</a:t>
            </a:r>
            <a:r>
              <a:rPr lang="en-US" dirty="0" smtClean="0">
                <a:sym typeface="Wingdings" pitchFamily="2" charset="2"/>
              </a:rPr>
              <a:t>) to within any constant factor (reduction from set cover)</a:t>
            </a:r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/>
          <p:cNvSpPr/>
          <p:nvPr/>
        </p:nvSpPr>
        <p:spPr>
          <a:xfrm>
            <a:off x="1676400" y="2895600"/>
            <a:ext cx="1219200" cy="32004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676400" y="1981200"/>
            <a:ext cx="1295400" cy="22860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from Set Cover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09800" y="22098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85800" y="1524000"/>
            <a:ext cx="4572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b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62000" y="1752600"/>
            <a:ext cx="315144" cy="30621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62000" y="2362200"/>
            <a:ext cx="315144" cy="30621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>
            <a:endCxn id="5" idx="2"/>
          </p:cNvCxnSpPr>
          <p:nvPr/>
        </p:nvCxnSpPr>
        <p:spPr>
          <a:xfrm>
            <a:off x="1066800" y="1981200"/>
            <a:ext cx="1143000" cy="381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3"/>
            <a:endCxn id="10" idx="6"/>
          </p:cNvCxnSpPr>
          <p:nvPr/>
        </p:nvCxnSpPr>
        <p:spPr>
          <a:xfrm flipH="1">
            <a:off x="1077144" y="2471167"/>
            <a:ext cx="1178808" cy="44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209800" y="32004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685800" y="3048000"/>
            <a:ext cx="4572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b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762000" y="3276600"/>
            <a:ext cx="315144" cy="30621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762000" y="3886200"/>
            <a:ext cx="315144" cy="30621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>
            <a:stCxn id="19" idx="6"/>
            <a:endCxn id="17" idx="2"/>
          </p:cNvCxnSpPr>
          <p:nvPr/>
        </p:nvCxnSpPr>
        <p:spPr>
          <a:xfrm flipV="1">
            <a:off x="1077144" y="3353506"/>
            <a:ext cx="1132656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3"/>
            <a:endCxn id="20" idx="6"/>
          </p:cNvCxnSpPr>
          <p:nvPr/>
        </p:nvCxnSpPr>
        <p:spPr>
          <a:xfrm flipH="1">
            <a:off x="1077144" y="3461767"/>
            <a:ext cx="1178808" cy="577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2209800" y="5562600"/>
            <a:ext cx="315144" cy="30621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685800" y="4876800"/>
            <a:ext cx="4572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b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762000" y="5105400"/>
            <a:ext cx="315144" cy="30621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762000" y="5715000"/>
            <a:ext cx="315144" cy="30621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/>
          <p:cNvCxnSpPr>
            <a:endCxn id="25" idx="2"/>
          </p:cNvCxnSpPr>
          <p:nvPr/>
        </p:nvCxnSpPr>
        <p:spPr>
          <a:xfrm>
            <a:off x="1066800" y="5334000"/>
            <a:ext cx="1143000" cy="381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5" idx="3"/>
            <a:endCxn id="28" idx="6"/>
          </p:cNvCxnSpPr>
          <p:nvPr/>
        </p:nvCxnSpPr>
        <p:spPr>
          <a:xfrm flipH="1">
            <a:off x="1077144" y="5823967"/>
            <a:ext cx="1178808" cy="44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447800" y="1524000"/>
            <a:ext cx="3793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Universe (n ≤ k items)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315200" y="23622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stCxn id="35" idx="1"/>
            <a:endCxn id="5" idx="5"/>
          </p:cNvCxnSpPr>
          <p:nvPr/>
        </p:nvCxnSpPr>
        <p:spPr>
          <a:xfrm flipH="1">
            <a:off x="2478792" y="2407044"/>
            <a:ext cx="4882560" cy="64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7" idx="7"/>
            <a:endCxn id="35" idx="2"/>
          </p:cNvCxnSpPr>
          <p:nvPr/>
        </p:nvCxnSpPr>
        <p:spPr>
          <a:xfrm flipV="1">
            <a:off x="2478792" y="2515306"/>
            <a:ext cx="4836408" cy="729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924800" y="2362200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2971800" y="2590800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6629400" y="1600200"/>
            <a:ext cx="2122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Sets (m ≤ k)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15200" y="3581400"/>
            <a:ext cx="615553" cy="340799"/>
          </a:xfrm>
          <a:prstGeom prst="rect">
            <a:avLst/>
          </a:prstGeom>
          <a:noFill/>
        </p:spPr>
        <p:txBody>
          <a:bodyPr vert="vert" wrap="none" rtlCol="0" anchor="ctr">
            <a:spAutoFit/>
          </a:bodyPr>
          <a:lstStyle/>
          <a:p>
            <a:r>
              <a:rPr lang="en-US" sz="2800" dirty="0" smtClean="0"/>
              <a:t>…</a:t>
            </a:r>
            <a:endParaRPr lang="en-US" sz="2800" baseline="-25000" dirty="0"/>
          </a:p>
        </p:txBody>
      </p:sp>
      <p:sp>
        <p:nvSpPr>
          <p:cNvPr id="51" name="Oval 50"/>
          <p:cNvSpPr/>
          <p:nvPr/>
        </p:nvSpPr>
        <p:spPr>
          <a:xfrm>
            <a:off x="7239000" y="5334000"/>
            <a:ext cx="315144" cy="3062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127647" y="4495800"/>
            <a:ext cx="615553" cy="340799"/>
          </a:xfrm>
          <a:prstGeom prst="rect">
            <a:avLst/>
          </a:prstGeom>
          <a:noFill/>
        </p:spPr>
        <p:txBody>
          <a:bodyPr vert="vert" wrap="none" rtlCol="0" anchor="ctr">
            <a:spAutoFit/>
          </a:bodyPr>
          <a:lstStyle/>
          <a:p>
            <a:r>
              <a:rPr lang="en-US" sz="2800" dirty="0" smtClean="0"/>
              <a:t>…</a:t>
            </a:r>
            <a:endParaRPr lang="en-US" sz="2800" baseline="-25000" dirty="0"/>
          </a:p>
        </p:txBody>
      </p:sp>
      <p:sp>
        <p:nvSpPr>
          <p:cNvPr id="53" name="TextBox 52"/>
          <p:cNvSpPr txBox="1"/>
          <p:nvPr/>
        </p:nvSpPr>
        <p:spPr>
          <a:xfrm>
            <a:off x="7924800" y="5181600"/>
            <a:ext cx="54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S</a:t>
            </a:r>
            <a:r>
              <a:rPr lang="en-US" sz="2800" baseline="-25000" dirty="0" err="1" smtClean="0"/>
              <a:t>m</a:t>
            </a:r>
            <a:endParaRPr lang="en-US" sz="2800" baseline="-25000" dirty="0"/>
          </a:p>
        </p:txBody>
      </p:sp>
      <p:sp>
        <p:nvSpPr>
          <p:cNvPr id="54" name="TextBox 53"/>
          <p:cNvSpPr txBox="1"/>
          <p:nvPr/>
        </p:nvSpPr>
        <p:spPr>
          <a:xfrm>
            <a:off x="1600200" y="6096000"/>
            <a:ext cx="2463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Degree  = k+1</a:t>
            </a:r>
            <a:endParaRPr lang="en-US" sz="3200" dirty="0">
              <a:solidFill>
                <a:schemeClr val="accent6"/>
              </a:solidFill>
            </a:endParaRPr>
          </a:p>
        </p:txBody>
      </p:sp>
      <p:cxnSp>
        <p:nvCxnSpPr>
          <p:cNvPr id="56" name="Straight Connector 55"/>
          <p:cNvCxnSpPr>
            <a:stCxn id="51" idx="1"/>
            <a:endCxn id="17" idx="5"/>
          </p:cNvCxnSpPr>
          <p:nvPr/>
        </p:nvCxnSpPr>
        <p:spPr>
          <a:xfrm flipH="1" flipV="1">
            <a:off x="2478792" y="3461767"/>
            <a:ext cx="4806360" cy="1917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1" idx="3"/>
            <a:endCxn id="25" idx="6"/>
          </p:cNvCxnSpPr>
          <p:nvPr/>
        </p:nvCxnSpPr>
        <p:spPr>
          <a:xfrm flipH="1">
            <a:off x="2524944" y="5595367"/>
            <a:ext cx="4760208" cy="12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895600" y="4800600"/>
            <a:ext cx="54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S</a:t>
            </a:r>
            <a:r>
              <a:rPr lang="en-US" sz="2800" baseline="-25000" dirty="0" err="1" smtClean="0"/>
              <a:t>m</a:t>
            </a:r>
            <a:endParaRPr lang="en-US" sz="2800" baseline="-25000" dirty="0"/>
          </a:p>
        </p:txBody>
      </p:sp>
      <p:sp>
        <p:nvSpPr>
          <p:cNvPr id="79" name="Rectangle 78"/>
          <p:cNvSpPr/>
          <p:nvPr/>
        </p:nvSpPr>
        <p:spPr>
          <a:xfrm>
            <a:off x="1066800" y="3581400"/>
            <a:ext cx="7162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d(</a:t>
            </a:r>
            <a:r>
              <a:rPr lang="en-US" sz="3600" dirty="0" err="1" smtClean="0"/>
              <a:t>G,H</a:t>
            </a:r>
            <a:r>
              <a:rPr lang="en-US" sz="3600" baseline="-25000" dirty="0" err="1" smtClean="0"/>
              <a:t>k</a:t>
            </a:r>
            <a:r>
              <a:rPr lang="en-US" sz="3600" dirty="0" smtClean="0"/>
              <a:t>)= Size of Optimal Set Cover</a:t>
            </a:r>
            <a:endParaRPr lang="en-US" sz="3600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4" grpId="0" animBg="1"/>
      <p:bldP spid="5" grpId="0" animBg="1"/>
      <p:bldP spid="7" grpId="0" animBg="1"/>
      <p:bldP spid="8" grpId="0" animBg="1"/>
      <p:bldP spid="10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33" grpId="0"/>
      <p:bldP spid="35" grpId="0" animBg="1"/>
      <p:bldP spid="43" grpId="0"/>
      <p:bldP spid="44" grpId="0"/>
      <p:bldP spid="45" grpId="0"/>
      <p:bldP spid="50" grpId="0"/>
      <p:bldP spid="51" grpId="0" animBg="1"/>
      <p:bldP spid="52" grpId="0"/>
      <p:bldP spid="53" grpId="0"/>
      <p:bldP spid="54" grpId="0"/>
      <p:bldP spid="78" grpId="0"/>
      <p:bldP spid="7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2362200"/>
            <a:ext cx="2590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f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581400" y="2895600"/>
            <a:ext cx="2133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05200" y="2438400"/>
            <a:ext cx="2324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Hypothesis (H)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867400" y="2362200"/>
            <a:ext cx="2286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f</a:t>
            </a:r>
            <a:r>
              <a:rPr lang="en-US" sz="3200" baseline="-25000" dirty="0" err="1" smtClean="0"/>
              <a:t>H</a:t>
            </a:r>
            <a:endParaRPr lang="en-US" sz="3200" dirty="0" smtClean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616242" y="4953000"/>
          <a:ext cx="6537158" cy="762000"/>
        </p:xfrm>
        <a:graphic>
          <a:graphicData uri="http://schemas.openxmlformats.org/presentationml/2006/ole">
            <p:oleObj spid="_x0000_s29698" name="Equation" r:id="rId4" imgW="2070000" imgH="241200" progId="Equation.3">
              <p:embed/>
            </p:oleObj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0" y="3962400"/>
            <a:ext cx="6188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Leverage Smooth Sensitivity!</a:t>
            </a:r>
            <a:endParaRPr lang="en-US" sz="4000" dirty="0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2490788" y="4953000"/>
          <a:ext cx="3370262" cy="762000"/>
        </p:xfrm>
        <a:graphic>
          <a:graphicData uri="http://schemas.openxmlformats.org/presentationml/2006/ole">
            <p:oleObj spid="_x0000_s29699" name="Equation" r:id="rId5" imgW="1066680" imgH="241200" progId="Equation.3">
              <p:embed/>
            </p:oleObj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2667000" y="4648200"/>
            <a:ext cx="3352800" cy="12954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667000" y="4572000"/>
            <a:ext cx="3200400" cy="13716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For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Theorem: </a:t>
            </a:r>
            <a:r>
              <a:rPr lang="en-US" dirty="0" smtClean="0"/>
              <a:t>The mechanism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preserves differential privacy for </a:t>
            </a:r>
            <a:r>
              <a:rPr lang="en-US" dirty="0" smtClean="0">
                <a:sym typeface="Mathematica1Mono"/>
              </a:rPr>
              <a:t>=-/2 </a:t>
            </a:r>
            <a:r>
              <a:rPr lang="en-US" dirty="0" err="1" smtClean="0">
                <a:sym typeface="Mathematica1Mono"/>
              </a:rPr>
              <a:t>ln</a:t>
            </a:r>
            <a:r>
              <a:rPr lang="en-US" dirty="0" smtClean="0">
                <a:sym typeface="Mathematica1Mono"/>
              </a:rPr>
              <a:t> .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b="1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762000" y="2286000"/>
          <a:ext cx="6697663" cy="1684338"/>
        </p:xfrm>
        <a:graphic>
          <a:graphicData uri="http://schemas.openxmlformats.org/presentationml/2006/ole">
            <p:oleObj spid="_x0000_s66562" name="Equation" r:id="rId4" imgW="2120760" imgH="533160" progId="Equation.3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1371600"/>
            <a:ext cx="8458200" cy="3581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86000" y="2362200"/>
            <a:ext cx="1447800" cy="160020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34000" y="2057400"/>
            <a:ext cx="1981200" cy="121920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2743200"/>
            <a:ext cx="7772400" cy="152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Accuracy For Some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67</a:t>
            </a:fld>
            <a:endParaRPr lang="en-US"/>
          </a:p>
        </p:txBody>
      </p:sp>
      <p:graphicFrame>
        <p:nvGraphicFramePr>
          <p:cNvPr id="109571" name="Object 3"/>
          <p:cNvGraphicFramePr>
            <a:graphicFrameLocks noChangeAspect="1"/>
          </p:cNvGraphicFramePr>
          <p:nvPr/>
        </p:nvGraphicFramePr>
        <p:xfrm>
          <a:off x="1981200" y="3121025"/>
          <a:ext cx="5116512" cy="841375"/>
        </p:xfrm>
        <a:graphic>
          <a:graphicData uri="http://schemas.openxmlformats.org/presentationml/2006/ole">
            <p:oleObj spid="_x0000_s109571" name="Equation" r:id="rId3" imgW="1625400" imgH="2664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6800" y="4800600"/>
            <a:ext cx="4738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For Local Profile Queries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600201"/>
            <a:ext cx="8382000" cy="60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Remaining slides are mathematically dense!</a:t>
            </a:r>
            <a:endParaRPr lang="en-US" dirty="0"/>
          </a:p>
        </p:txBody>
      </p:sp>
      <p:pic>
        <p:nvPicPr>
          <p:cNvPr id="110602" name="Picture 10" descr="http://www.google.com/url?source=imglanding&amp;ct=img&amp;q=http://www.johnlund.com/images/81888418.jpg&amp;sa=X&amp;ei=-wxqUNGEBtOO0QHyhIHgBA&amp;ved=0CAkQ8wc&amp;usg=AFQjCNFROiA59UxSHHwpIygEA6TZd64h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057400"/>
            <a:ext cx="5486400" cy="4468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 descr="https://encrypted-tbn0.gstatic.com/images?q=tbn:ANd9GcT6Rrh_qS7I-Jf9BxwNkznAvkH1BVGreCvaxSOpX3wdpaOUH8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810000"/>
            <a:ext cx="3044967" cy="2438400"/>
          </a:xfrm>
          <a:prstGeom prst="rect">
            <a:avLst/>
          </a:prstGeom>
          <a:noFill/>
        </p:spPr>
      </p:pic>
      <p:pic>
        <p:nvPicPr>
          <p:cNvPr id="159746" name="Picture 2" descr="https://encrypted-tbn0.gstatic.com/images?q=tbn:ANd9GcQ7rgMQo2UW-SyYb80E8VCtjJD84CtSU3CpfjuZ-PmTvI8K8aX8G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2057400"/>
            <a:ext cx="2571750" cy="17716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91400" cy="4525963"/>
          </a:xfrm>
        </p:spPr>
        <p:txBody>
          <a:bodyPr/>
          <a:lstStyle/>
          <a:p>
            <a:r>
              <a:rPr lang="en-US" dirty="0" smtClean="0"/>
              <a:t>Concept: c-Smooth Distance Estimation</a:t>
            </a:r>
          </a:p>
          <a:p>
            <a:endParaRPr lang="en-US" dirty="0" smtClean="0"/>
          </a:p>
          <a:p>
            <a:r>
              <a:rPr lang="en-US" dirty="0" smtClean="0"/>
              <a:t>Lemma</a:t>
            </a:r>
          </a:p>
          <a:p>
            <a:pPr lvl="1"/>
            <a:r>
              <a:rPr lang="en-US" dirty="0" smtClean="0"/>
              <a:t>Accuracy for Some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Constructing a 4-Smooth Distance Estimator</a:t>
            </a:r>
          </a:p>
          <a:p>
            <a:pPr lvl="1"/>
            <a:r>
              <a:rPr lang="en-US" dirty="0" smtClean="0"/>
              <a:t>LP Rounding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Adjacency</a:t>
            </a:r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3581400" y="1905000"/>
            <a:ext cx="9348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ym typeface="Mathematica1"/>
              </a:rPr>
              <a:t></a:t>
            </a:r>
            <a:r>
              <a:rPr lang="en-US" sz="6000" baseline="-25000" dirty="0" smtClean="0">
                <a:sym typeface="Mathematica1"/>
              </a:rPr>
              <a:t>e</a:t>
            </a:r>
            <a:endParaRPr lang="en-US" sz="6000" baseline="-25000" dirty="0"/>
          </a:p>
        </p:txBody>
      </p:sp>
      <p:pic>
        <p:nvPicPr>
          <p:cNvPr id="68610" name="Picture 2" descr="https://encrypted-tbn2.google.com/images?q=tbn:ANd9GcQKlX_y4Wjax_dyRgdC22JB_PqJgyDDj2crFKuboz4UPn9nShG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81200"/>
            <a:ext cx="609599" cy="609600"/>
          </a:xfrm>
          <a:prstGeom prst="rect">
            <a:avLst/>
          </a:prstGeom>
          <a:noFill/>
        </p:spPr>
      </p:pic>
      <p:cxnSp>
        <p:nvCxnSpPr>
          <p:cNvPr id="93" name="Straight Connector 92"/>
          <p:cNvCxnSpPr/>
          <p:nvPr/>
        </p:nvCxnSpPr>
        <p:spPr>
          <a:xfrm flipH="1" flipV="1">
            <a:off x="685800" y="2514600"/>
            <a:ext cx="114300" cy="914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14" name="Picture 6" descr="https://encrypted-tbn1.google.com/images?q=tbn:ANd9GcT2GAjjNNaEX1mNX0JZl7nhhvuEoEtrHX3trnnIgNzfbfyNt1KG6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295400"/>
            <a:ext cx="721038" cy="1066800"/>
          </a:xfrm>
          <a:prstGeom prst="rect">
            <a:avLst/>
          </a:prstGeom>
          <a:noFill/>
        </p:spPr>
      </p:pic>
      <p:cxnSp>
        <p:nvCxnSpPr>
          <p:cNvPr id="96" name="Straight Connector 95"/>
          <p:cNvCxnSpPr>
            <a:endCxn id="68614" idx="1"/>
          </p:cNvCxnSpPr>
          <p:nvPr/>
        </p:nvCxnSpPr>
        <p:spPr>
          <a:xfrm flipV="1">
            <a:off x="990600" y="1828800"/>
            <a:ext cx="685800" cy="4572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16" name="Picture 8" descr="https://encrypted-tbn2.google.com/images?q=tbn:ANd9GcSW9QyCZvUk5obPHLt_n-3cuRfRRr3plUwGVhgxCNs-VDOSF9n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514600"/>
            <a:ext cx="1220770" cy="914400"/>
          </a:xfrm>
          <a:prstGeom prst="rect">
            <a:avLst/>
          </a:prstGeom>
          <a:noFill/>
        </p:spPr>
      </p:pic>
      <p:cxnSp>
        <p:nvCxnSpPr>
          <p:cNvPr id="102" name="Straight Connector 101"/>
          <p:cNvCxnSpPr>
            <a:stCxn id="68616" idx="1"/>
          </p:cNvCxnSpPr>
          <p:nvPr/>
        </p:nvCxnSpPr>
        <p:spPr>
          <a:xfrm flipH="1" flipV="1">
            <a:off x="990600" y="2438400"/>
            <a:ext cx="1066800" cy="533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20" name="Picture 12" descr="https://encrypted-tbn1.google.com/images?q=tbn:ANd9GcSLCeBXO2FTuHEr9TRKJExzE5k6y73DC0x5tk77Kl42rFa9KWV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505199"/>
            <a:ext cx="914400" cy="1361661"/>
          </a:xfrm>
          <a:prstGeom prst="rect">
            <a:avLst/>
          </a:prstGeom>
          <a:noFill/>
        </p:spPr>
      </p:pic>
      <p:pic>
        <p:nvPicPr>
          <p:cNvPr id="106" name="Picture 2" descr="https://encrypted-tbn2.google.com/images?q=tbn:ANd9GcQKlX_y4Wjax_dyRgdC22JB_PqJgyDDj2crFKuboz4UPn9nShG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609599" cy="609600"/>
          </a:xfrm>
          <a:prstGeom prst="rect">
            <a:avLst/>
          </a:prstGeom>
          <a:noFill/>
        </p:spPr>
      </p:pic>
      <p:pic>
        <p:nvPicPr>
          <p:cNvPr id="108" name="Picture 6" descr="https://encrypted-tbn1.google.com/images?q=tbn:ANd9GcT2GAjjNNaEX1mNX0JZl7nhhvuEoEtrHX3trnnIgNzfbfyNt1KG6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143000"/>
            <a:ext cx="721038" cy="1066800"/>
          </a:xfrm>
          <a:prstGeom prst="rect">
            <a:avLst/>
          </a:prstGeom>
          <a:noFill/>
        </p:spPr>
      </p:pic>
      <p:cxnSp>
        <p:nvCxnSpPr>
          <p:cNvPr id="109" name="Straight Connector 108"/>
          <p:cNvCxnSpPr>
            <a:endCxn id="108" idx="1"/>
          </p:cNvCxnSpPr>
          <p:nvPr/>
        </p:nvCxnSpPr>
        <p:spPr>
          <a:xfrm flipV="1">
            <a:off x="5562600" y="1676400"/>
            <a:ext cx="685800" cy="4572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8" descr="https://encrypted-tbn2.google.com/images?q=tbn:ANd9GcSW9QyCZvUk5obPHLt_n-3cuRfRRr3plUwGVhgxCNs-VDOSF9n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362200"/>
            <a:ext cx="1220770" cy="914400"/>
          </a:xfrm>
          <a:prstGeom prst="rect">
            <a:avLst/>
          </a:prstGeom>
          <a:noFill/>
        </p:spPr>
      </p:pic>
      <p:cxnSp>
        <p:nvCxnSpPr>
          <p:cNvPr id="111" name="Straight Connector 110"/>
          <p:cNvCxnSpPr>
            <a:stCxn id="110" idx="1"/>
          </p:cNvCxnSpPr>
          <p:nvPr/>
        </p:nvCxnSpPr>
        <p:spPr>
          <a:xfrm flipH="1" flipV="1">
            <a:off x="5562600" y="2286000"/>
            <a:ext cx="1066800" cy="533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Picture 12" descr="https://encrypted-tbn1.google.com/images?q=tbn:ANd9GcSLCeBXO2FTuHEr9TRKJExzE5k6y73DC0x5tk77Kl42rFa9KWV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3352800"/>
            <a:ext cx="914400" cy="1361661"/>
          </a:xfrm>
          <a:prstGeom prst="rect">
            <a:avLst/>
          </a:prstGeom>
          <a:noFill/>
        </p:spPr>
      </p:pic>
      <p:pic>
        <p:nvPicPr>
          <p:cNvPr id="116" name="Picture 14" descr="https://encrypted-tbn2.google.com/images?q=tbn:ANd9GcS6Jd5XhcRuc4RdLxleZNCgqiSKMY320ozB386ajSMkxoAz-dD_3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3657600"/>
            <a:ext cx="1156137" cy="762000"/>
          </a:xfrm>
          <a:prstGeom prst="rect">
            <a:avLst/>
          </a:prstGeom>
          <a:noFill/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7200" y="1219200"/>
            <a:ext cx="53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4495800" y="1447800"/>
            <a:ext cx="53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  <p:sp>
        <p:nvSpPr>
          <p:cNvPr id="27" name="Rectangle 26"/>
          <p:cNvSpPr/>
          <p:nvPr/>
        </p:nvSpPr>
        <p:spPr>
          <a:xfrm>
            <a:off x="304800" y="5181600"/>
            <a:ext cx="8305800" cy="1219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04800" y="4876800"/>
            <a:ext cx="8534400" cy="1754326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Pr[A(G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)=             ] ≤</a:t>
            </a:r>
            <a:r>
              <a:rPr lang="en-US" sz="3600" dirty="0" err="1" smtClean="0"/>
              <a:t>e</a:t>
            </a:r>
            <a:r>
              <a:rPr lang="en-US" sz="3600" b="1" baseline="30000" dirty="0" err="1" smtClean="0">
                <a:sym typeface="Mathematica1Mono"/>
              </a:rPr>
              <a:t></a:t>
            </a:r>
            <a:r>
              <a:rPr lang="en-US" sz="3600" dirty="0" err="1" smtClean="0"/>
              <a:t>Pr</a:t>
            </a:r>
            <a:r>
              <a:rPr lang="en-US" sz="3600" dirty="0" smtClean="0"/>
              <a:t>[A(G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)=             ] + </a:t>
            </a:r>
            <a:r>
              <a:rPr lang="en-US" sz="3600" b="1" dirty="0" smtClean="0">
                <a:sym typeface="Mathematica1Mono"/>
              </a:rPr>
              <a:t></a:t>
            </a:r>
          </a:p>
          <a:p>
            <a:endParaRPr lang="en-US" sz="3600" dirty="0"/>
          </a:p>
        </p:txBody>
      </p:sp>
      <p:pic>
        <p:nvPicPr>
          <p:cNvPr id="29" name="Picture 14" descr="https://encrypted-tbn2.google.com/images?q=tbn:ANd9GcS6Jd5XhcRuc4RdLxleZNCgqiSKMY320ozB386ajSMkxoAz-dD_3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5410200"/>
            <a:ext cx="1156137" cy="762000"/>
          </a:xfrm>
          <a:prstGeom prst="rect">
            <a:avLst/>
          </a:prstGeom>
          <a:noFill/>
        </p:spPr>
      </p:pic>
      <p:pic>
        <p:nvPicPr>
          <p:cNvPr id="30" name="Picture 14" descr="https://encrypted-tbn2.google.com/images?q=tbn:ANd9GcS6Jd5XhcRuc4RdLxleZNCgqiSKMY320ozB386ajSMkxoAz-dD_3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5410200"/>
            <a:ext cx="1156138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25" grpId="0"/>
      <p:bldP spid="26" grpId="0"/>
      <p:bldP spid="27" grpId="0" animBg="1"/>
      <p:bldP spid="2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c-Smooth Distance Estimation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3400" y="2895600"/>
            <a:ext cx="6858000" cy="32004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≤ c d(G</a:t>
            </a:r>
            <a:r>
              <a:rPr lang="en-US" baseline="-25000" dirty="0" smtClean="0"/>
              <a:t>1</a:t>
            </a:r>
            <a:r>
              <a:rPr lang="en-US" dirty="0" smtClean="0"/>
              <a:t>,H</a:t>
            </a:r>
            <a:r>
              <a:rPr lang="en-US" baseline="-25000" dirty="0" smtClean="0"/>
              <a:t>k</a:t>
            </a:r>
            <a:r>
              <a:rPr lang="en-US" dirty="0" smtClean="0"/>
              <a:t>)</a:t>
            </a:r>
            <a:endParaRPr lang="en-US" baseline="-25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00400" y="2667000"/>
            <a:ext cx="1023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</a:t>
            </a:r>
            <a:r>
              <a:rPr lang="en-US" sz="4400" baseline="-25000" dirty="0" smtClean="0"/>
              <a:t>2k</a:t>
            </a:r>
            <a:endParaRPr lang="en-US" sz="4400" dirty="0"/>
          </a:p>
        </p:txBody>
      </p:sp>
      <p:sp>
        <p:nvSpPr>
          <p:cNvPr id="7" name="Oval 6"/>
          <p:cNvSpPr/>
          <p:nvPr/>
        </p:nvSpPr>
        <p:spPr>
          <a:xfrm>
            <a:off x="1600200" y="3657600"/>
            <a:ext cx="4800600" cy="19812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≤ c d(G</a:t>
            </a:r>
            <a:r>
              <a:rPr lang="en-US" baseline="-25000" dirty="0" smtClean="0"/>
              <a:t>1</a:t>
            </a:r>
            <a:r>
              <a:rPr lang="en-US" dirty="0" smtClean="0"/>
              <a:t>,H</a:t>
            </a:r>
            <a:r>
              <a:rPr lang="en-US" baseline="-25000" dirty="0" smtClean="0"/>
              <a:t>k</a:t>
            </a:r>
            <a:r>
              <a:rPr lang="en-US" dirty="0" smtClean="0"/>
              <a:t>)</a:t>
            </a:r>
            <a:endParaRPr lang="en-US" baseline="-25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181600" y="3429000"/>
            <a:ext cx="716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H</a:t>
            </a:r>
            <a:r>
              <a:rPr lang="en-US" sz="4400" baseline="-25000" dirty="0" err="1" smtClean="0"/>
              <a:t>k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>
            <a:off x="2819400" y="4191000"/>
            <a:ext cx="1835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Matura MT Script Capitals"/>
                <a:sym typeface="Mathematica1"/>
              </a:rPr>
              <a:t></a:t>
            </a:r>
            <a:r>
              <a:rPr lang="en-US" sz="3600" dirty="0" smtClean="0">
                <a:sym typeface="Mathematica1"/>
              </a:rPr>
              <a:t>( G) = G</a:t>
            </a:r>
            <a:endParaRPr lang="en-US" sz="3600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1219200" y="1371600"/>
            <a:ext cx="631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ym typeface="Mathematica1"/>
              </a:rPr>
              <a:t>G</a:t>
            </a:r>
            <a:r>
              <a:rPr lang="en-US" sz="3600" baseline="-25000" dirty="0" smtClean="0">
                <a:sym typeface="Mathematica1"/>
              </a:rPr>
              <a:t>1</a:t>
            </a:r>
            <a:endParaRPr lang="en-US" sz="3600" baseline="-25000" dirty="0"/>
          </a:p>
        </p:txBody>
      </p:sp>
      <p:cxnSp>
        <p:nvCxnSpPr>
          <p:cNvPr id="11" name="Straight Arrow Connector 10"/>
          <p:cNvCxnSpPr>
            <a:stCxn id="10" idx="2"/>
            <a:endCxn id="12" idx="0"/>
          </p:cNvCxnSpPr>
          <p:nvPr/>
        </p:nvCxnSpPr>
        <p:spPr>
          <a:xfrm flipH="1">
            <a:off x="1493245" y="2017931"/>
            <a:ext cx="41907" cy="1944469"/>
          </a:xfrm>
          <a:prstGeom prst="straightConnector1">
            <a:avLst/>
          </a:prstGeom>
          <a:ln w="222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4400" y="3962400"/>
            <a:ext cx="1157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Matura MT Script Capitals"/>
                <a:sym typeface="Mathematica1"/>
              </a:rPr>
              <a:t></a:t>
            </a:r>
            <a:r>
              <a:rPr lang="en-US" sz="3600" dirty="0" smtClean="0">
                <a:sym typeface="Mathematica1"/>
              </a:rPr>
              <a:t>(G</a:t>
            </a:r>
            <a:r>
              <a:rPr lang="en-US" sz="3600" baseline="-25000" dirty="0" smtClean="0">
                <a:sym typeface="Mathematica1"/>
              </a:rPr>
              <a:t>1</a:t>
            </a:r>
            <a:r>
              <a:rPr lang="en-US" sz="3600" dirty="0" smtClean="0">
                <a:sym typeface="Mathematica1"/>
              </a:rPr>
              <a:t>)</a:t>
            </a:r>
            <a:endParaRPr lang="en-US" sz="36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2743200" y="4800600"/>
            <a:ext cx="2042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/>
              <a:t>d</a:t>
            </a:r>
            <a:r>
              <a:rPr lang="en-US" sz="3600" baseline="-25000" dirty="0" err="1" smtClean="0"/>
              <a:t>est</a:t>
            </a:r>
            <a:r>
              <a:rPr lang="en-US" sz="3600" dirty="0" smtClean="0"/>
              <a:t>(G) = 0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1752600" y="2133600"/>
            <a:ext cx="41726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/>
              <a:t>d</a:t>
            </a:r>
            <a:r>
              <a:rPr lang="en-US" sz="3600" baseline="-25000" dirty="0" err="1" smtClean="0"/>
              <a:t>est</a:t>
            </a:r>
            <a:r>
              <a:rPr lang="en-US" sz="3600" dirty="0" smtClean="0"/>
              <a:t>(</a:t>
            </a:r>
            <a:r>
              <a:rPr lang="en-US" sz="3600" dirty="0" smtClean="0">
                <a:sym typeface="Mathematica1"/>
              </a:rPr>
              <a:t>G</a:t>
            </a:r>
            <a:r>
              <a:rPr lang="en-US" sz="3600" baseline="-25000" dirty="0" smtClean="0">
                <a:sym typeface="Mathematica1"/>
              </a:rPr>
              <a:t>1</a:t>
            </a:r>
            <a:r>
              <a:rPr lang="en-US" sz="3600" dirty="0" smtClean="0"/>
              <a:t>) ≥ d(G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,</a:t>
            </a:r>
            <a:r>
              <a:rPr lang="en-US" sz="3600" dirty="0" smtClean="0">
                <a:latin typeface="Matura MT Script Capitals"/>
                <a:sym typeface="Mathematica1"/>
              </a:rPr>
              <a:t> </a:t>
            </a:r>
            <a:r>
              <a:rPr lang="en-US" sz="3600" dirty="0" smtClean="0"/>
              <a:t>(G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))</a:t>
            </a:r>
            <a:endParaRPr lang="en-US" sz="3600" baseline="-25000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609600" y="6019800"/>
            <a:ext cx="71860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C-smooth </a:t>
            </a:r>
            <a:r>
              <a:rPr lang="en-US" sz="3600" dirty="0" smtClean="0">
                <a:sym typeface="Mathematica1"/>
              </a:rPr>
              <a:t></a:t>
            </a:r>
            <a:r>
              <a:rPr lang="en-US" sz="3600" dirty="0" smtClean="0"/>
              <a:t> |</a:t>
            </a:r>
            <a:r>
              <a:rPr lang="en-US" sz="3600" dirty="0" err="1" smtClean="0"/>
              <a:t>d</a:t>
            </a:r>
            <a:r>
              <a:rPr lang="en-US" sz="3600" baseline="-25000" dirty="0" err="1" smtClean="0"/>
              <a:t>est</a:t>
            </a:r>
            <a:r>
              <a:rPr lang="en-US" sz="3600" dirty="0" smtClean="0"/>
              <a:t>(</a:t>
            </a:r>
            <a:r>
              <a:rPr lang="en-US" sz="3600" dirty="0" smtClean="0">
                <a:sym typeface="Mathematica1"/>
              </a:rPr>
              <a:t>G</a:t>
            </a:r>
            <a:r>
              <a:rPr lang="en-US" sz="3600" baseline="-25000" dirty="0" smtClean="0">
                <a:sym typeface="Mathematica1"/>
              </a:rPr>
              <a:t>1</a:t>
            </a:r>
            <a:r>
              <a:rPr lang="en-US" sz="3600" dirty="0" smtClean="0"/>
              <a:t>)- </a:t>
            </a:r>
            <a:r>
              <a:rPr lang="en-US" sz="3600" dirty="0" err="1" smtClean="0"/>
              <a:t>d</a:t>
            </a:r>
            <a:r>
              <a:rPr lang="en-US" sz="3600" baseline="-25000" dirty="0" err="1" smtClean="0"/>
              <a:t>est</a:t>
            </a:r>
            <a:r>
              <a:rPr lang="en-US" sz="3600" dirty="0" smtClean="0"/>
              <a:t>(</a:t>
            </a:r>
            <a:r>
              <a:rPr lang="en-US" sz="3600" dirty="0" smtClean="0">
                <a:sym typeface="Mathematica1"/>
              </a:rPr>
              <a:t>G</a:t>
            </a:r>
            <a:r>
              <a:rPr lang="en-US" sz="3600" baseline="-25000" dirty="0" smtClean="0">
                <a:sym typeface="Mathematica1"/>
              </a:rPr>
              <a:t>2</a:t>
            </a:r>
            <a:r>
              <a:rPr lang="en-US" sz="3600" dirty="0" smtClean="0"/>
              <a:t>)| ≤ c d</a:t>
            </a:r>
            <a:endParaRPr lang="en-US" sz="3600" baseline="-25000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4114800" y="1371600"/>
            <a:ext cx="631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ym typeface="Mathematica1"/>
              </a:rPr>
              <a:t>G</a:t>
            </a:r>
            <a:r>
              <a:rPr lang="en-US" sz="3600" baseline="-25000" dirty="0" smtClean="0">
                <a:sym typeface="Mathematica1"/>
              </a:rPr>
              <a:t>2</a:t>
            </a:r>
            <a:endParaRPr lang="en-US" sz="3600" baseline="-25000" dirty="0"/>
          </a:p>
        </p:txBody>
      </p:sp>
      <p:cxnSp>
        <p:nvCxnSpPr>
          <p:cNvPr id="24" name="Straight Arrow Connector 23"/>
          <p:cNvCxnSpPr>
            <a:stCxn id="23" idx="2"/>
            <a:endCxn id="25" idx="0"/>
          </p:cNvCxnSpPr>
          <p:nvPr/>
        </p:nvCxnSpPr>
        <p:spPr>
          <a:xfrm>
            <a:off x="4430752" y="2017931"/>
            <a:ext cx="2167893" cy="1792069"/>
          </a:xfrm>
          <a:prstGeom prst="straightConnector1">
            <a:avLst/>
          </a:prstGeom>
          <a:ln w="222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019800" y="3810000"/>
            <a:ext cx="1157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Matura MT Script Capitals"/>
                <a:sym typeface="Mathematica1"/>
              </a:rPr>
              <a:t></a:t>
            </a:r>
            <a:r>
              <a:rPr lang="en-US" sz="3600" dirty="0" smtClean="0">
                <a:sym typeface="Mathematica1"/>
              </a:rPr>
              <a:t>(G</a:t>
            </a:r>
            <a:r>
              <a:rPr lang="en-US" sz="3600" baseline="-25000" dirty="0" smtClean="0">
                <a:sym typeface="Mathematica1"/>
              </a:rPr>
              <a:t>2</a:t>
            </a:r>
            <a:r>
              <a:rPr lang="en-US" sz="3600" dirty="0" smtClean="0">
                <a:sym typeface="Mathematica1"/>
              </a:rPr>
              <a:t>)</a:t>
            </a:r>
            <a:endParaRPr lang="en-US" sz="3600" baseline="-250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752600" y="1676400"/>
            <a:ext cx="2133600" cy="0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133600" y="1143000"/>
            <a:ext cx="37382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</a:t>
            </a:r>
            <a:endParaRPr lang="en-US" sz="2800" baseline="-25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2" grpId="0"/>
      <p:bldP spid="16" grpId="0"/>
      <p:bldP spid="16" grpId="1"/>
      <p:bldP spid="22" grpId="0"/>
      <p:bldP spid="23" grpId="0"/>
      <p:bldP spid="25" grpId="0"/>
      <p:bldP spid="3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447800"/>
            <a:ext cx="8077200" cy="472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c-Smooth Distance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Definition: </a:t>
            </a:r>
            <a:r>
              <a:rPr lang="en-US" dirty="0" smtClean="0"/>
              <a:t>Let </a:t>
            </a:r>
            <a:r>
              <a:rPr lang="en-US" dirty="0" smtClean="0">
                <a:latin typeface="Matura MT Script Capitals"/>
                <a:sym typeface="Mathematica1"/>
              </a:rPr>
              <a:t></a:t>
            </a:r>
            <a:r>
              <a:rPr lang="en-US" dirty="0" smtClean="0"/>
              <a:t>: </a:t>
            </a:r>
            <a:r>
              <a:rPr lang="en-US" dirty="0" smtClean="0">
                <a:latin typeface="Blackadder ITC" pitchFamily="82" charset="0"/>
                <a:sym typeface="Mathematica1Mono"/>
              </a:rPr>
              <a:t>G</a:t>
            </a:r>
            <a:r>
              <a:rPr lang="en-US" dirty="0" smtClean="0"/>
              <a:t> </a:t>
            </a:r>
            <a:r>
              <a:rPr lang="en-US" dirty="0" smtClean="0">
                <a:sym typeface="Mathematica1"/>
              </a:rPr>
              <a:t>H</a:t>
            </a:r>
            <a:r>
              <a:rPr lang="en-US" baseline="-25000" dirty="0" smtClean="0">
                <a:sym typeface="Mathematica1"/>
              </a:rPr>
              <a:t>2k</a:t>
            </a:r>
            <a:r>
              <a:rPr lang="en-US" dirty="0" smtClean="0">
                <a:sym typeface="Mathematica1"/>
              </a:rPr>
              <a:t> </a:t>
            </a:r>
            <a:r>
              <a:rPr lang="en-US" dirty="0" smtClean="0"/>
              <a:t>be an efficiently computable projection and let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est</a:t>
            </a:r>
            <a:r>
              <a:rPr lang="en-US" dirty="0" smtClean="0"/>
              <a:t> be an efficiently computable function which satisfies</a:t>
            </a:r>
          </a:p>
          <a:p>
            <a:pPr marL="514350" indent="-514350">
              <a:buAutoNum type="arabicPeriod"/>
            </a:pPr>
            <a:r>
              <a:rPr lang="en-US" dirty="0" smtClean="0"/>
              <a:t>For G </a:t>
            </a:r>
            <a:r>
              <a:rPr lang="en-US" dirty="0" smtClean="0">
                <a:sym typeface="Mathematica1Mono"/>
              </a:rPr>
              <a:t> </a:t>
            </a:r>
            <a:r>
              <a:rPr lang="en-US" dirty="0" err="1" smtClean="0">
                <a:sym typeface="Mathematica1Mono"/>
              </a:rPr>
              <a:t>H</a:t>
            </a:r>
            <a:r>
              <a:rPr lang="en-US" baseline="-25000" dirty="0" err="1" smtClean="0">
                <a:sym typeface="Mathematica1Mono"/>
              </a:rPr>
              <a:t>k</a:t>
            </a:r>
            <a:r>
              <a:rPr lang="en-US" dirty="0" smtClean="0">
                <a:sym typeface="Mathematica1Mono"/>
              </a:rPr>
              <a:t>,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est</a:t>
            </a:r>
            <a:r>
              <a:rPr lang="en-US" dirty="0" smtClean="0"/>
              <a:t>(G) = 0,</a:t>
            </a:r>
            <a:endParaRPr lang="en-US" dirty="0" smtClean="0">
              <a:sym typeface="Mathematica1Mono"/>
            </a:endParaRPr>
          </a:p>
          <a:p>
            <a:pPr marL="514350" indent="-514350">
              <a:buAutoNum type="arabicPeriod"/>
            </a:pPr>
            <a:r>
              <a:rPr lang="en-US" dirty="0" err="1" smtClean="0"/>
              <a:t>d</a:t>
            </a:r>
            <a:r>
              <a:rPr lang="en-US" baseline="-25000" dirty="0" err="1" smtClean="0"/>
              <a:t>est</a:t>
            </a:r>
            <a:r>
              <a:rPr lang="en-US" dirty="0" smtClean="0"/>
              <a:t>(G) ≥ d(G, </a:t>
            </a:r>
            <a:r>
              <a:rPr lang="en-US" dirty="0" smtClean="0">
                <a:latin typeface="Matura MT Script Capitals"/>
                <a:sym typeface="Mathematica1"/>
              </a:rPr>
              <a:t></a:t>
            </a:r>
            <a:r>
              <a:rPr lang="en-US" dirty="0" smtClean="0"/>
              <a:t>(G)), and</a:t>
            </a:r>
          </a:p>
          <a:p>
            <a:pPr marL="514350" indent="-514350">
              <a:buAutoNum type="arabicPeriod"/>
            </a:pPr>
            <a:r>
              <a:rPr lang="en-US" dirty="0" smtClean="0"/>
              <a:t>|</a:t>
            </a:r>
            <a:r>
              <a:rPr lang="en-US" dirty="0" err="1" smtClean="0"/>
              <a:t>d</a:t>
            </a:r>
            <a:r>
              <a:rPr lang="en-US" baseline="-25000" dirty="0" err="1" smtClean="0"/>
              <a:t>est</a:t>
            </a:r>
            <a:r>
              <a:rPr lang="en-US" dirty="0" smtClean="0"/>
              <a:t>(G)-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est</a:t>
            </a:r>
            <a:r>
              <a:rPr lang="en-US" dirty="0" smtClean="0"/>
              <a:t>(G’)| ≤ c   for G~G’,</a:t>
            </a:r>
          </a:p>
          <a:p>
            <a:pPr marL="514350" indent="-514350">
              <a:buNone/>
            </a:pPr>
            <a:r>
              <a:rPr lang="en-US" dirty="0" smtClean="0"/>
              <a:t>then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est</a:t>
            </a:r>
            <a:r>
              <a:rPr lang="en-US" dirty="0" smtClean="0"/>
              <a:t> is a c-smooth distance estimator.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 descr="https://encrypted-tbn0.gstatic.com/images?q=tbn:ANd9GcT6Rrh_qS7I-Jf9BxwNkznAvkH1BVGreCvaxSOpX3wdpaOUH8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810000"/>
            <a:ext cx="3044967" cy="2438400"/>
          </a:xfrm>
          <a:prstGeom prst="rect">
            <a:avLst/>
          </a:prstGeom>
          <a:noFill/>
        </p:spPr>
      </p:pic>
      <p:pic>
        <p:nvPicPr>
          <p:cNvPr id="159746" name="Picture 2" descr="https://encrypted-tbn0.gstatic.com/images?q=tbn:ANd9GcQ7rgMQo2UW-SyYb80E8VCtjJD84CtSU3CpfjuZ-PmTvI8K8aX8G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2057400"/>
            <a:ext cx="2571750" cy="17716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91400" cy="4525963"/>
          </a:xfrm>
        </p:spPr>
        <p:txBody>
          <a:bodyPr/>
          <a:lstStyle/>
          <a:p>
            <a:r>
              <a:rPr lang="en-US" dirty="0" smtClean="0"/>
              <a:t>Concept: c-Smooth Distance Estimation</a:t>
            </a:r>
          </a:p>
          <a:p>
            <a:endParaRPr lang="en-US" dirty="0" smtClean="0"/>
          </a:p>
          <a:p>
            <a:r>
              <a:rPr lang="en-US" b="1" dirty="0" smtClean="0"/>
              <a:t>Lemma</a:t>
            </a:r>
          </a:p>
          <a:p>
            <a:pPr lvl="1"/>
            <a:r>
              <a:rPr lang="en-US" b="1" dirty="0" smtClean="0"/>
              <a:t>Privacy for All, Accuracy for Some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Constructing a 4-Smooth Distance Estimator</a:t>
            </a:r>
          </a:p>
          <a:p>
            <a:pPr lvl="1"/>
            <a:r>
              <a:rPr lang="en-US" dirty="0" smtClean="0"/>
              <a:t>LP Rounding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762000" y="5105400"/>
            <a:ext cx="7620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c-Smooth Distance Estimation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524000"/>
            <a:ext cx="2247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Matura MT Script Capitals"/>
                <a:sym typeface="Mathematica1"/>
              </a:rPr>
              <a:t></a:t>
            </a:r>
            <a:r>
              <a:rPr lang="en-US" sz="3200" dirty="0" smtClean="0"/>
              <a:t>: </a:t>
            </a:r>
            <a:r>
              <a:rPr lang="en-US" sz="3200" dirty="0" smtClean="0">
                <a:latin typeface="Blackadder ITC" pitchFamily="82" charset="0"/>
                <a:sym typeface="Mathematica1Mono"/>
              </a:rPr>
              <a:t>G</a:t>
            </a:r>
            <a:r>
              <a:rPr lang="en-US" sz="3200" b="1" dirty="0" smtClean="0"/>
              <a:t> </a:t>
            </a:r>
            <a:r>
              <a:rPr lang="en-US" sz="3200" dirty="0" smtClean="0">
                <a:sym typeface="Mathematica1"/>
              </a:rPr>
              <a:t>H</a:t>
            </a:r>
            <a:r>
              <a:rPr lang="en-US" sz="3200" baseline="-25000" dirty="0" smtClean="0">
                <a:sym typeface="Mathematica1"/>
              </a:rPr>
              <a:t>2k</a:t>
            </a:r>
            <a:r>
              <a:rPr lang="en-US" sz="3200" dirty="0" smtClean="0">
                <a:sym typeface="Mathematica1"/>
              </a:rPr>
              <a:t> 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1600200" y="3276600"/>
            <a:ext cx="6019800" cy="25908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≤ c d(G</a:t>
            </a:r>
            <a:r>
              <a:rPr lang="en-US" baseline="-25000" dirty="0" smtClean="0"/>
              <a:t>1</a:t>
            </a:r>
            <a:r>
              <a:rPr lang="en-US" dirty="0" smtClean="0"/>
              <a:t>,H</a:t>
            </a:r>
            <a:r>
              <a:rPr lang="en-US" baseline="-25000" dirty="0" smtClean="0"/>
              <a:t>k</a:t>
            </a:r>
            <a:r>
              <a:rPr lang="en-US" dirty="0" smtClean="0"/>
              <a:t>)</a:t>
            </a:r>
            <a:endParaRPr lang="en-US" baseline="-25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971800" y="1905000"/>
            <a:ext cx="631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ym typeface="Mathematica1"/>
              </a:rPr>
              <a:t>G</a:t>
            </a:r>
            <a:r>
              <a:rPr lang="en-US" sz="3600" baseline="-25000" dirty="0" smtClean="0">
                <a:sym typeface="Mathematica1"/>
              </a:rPr>
              <a:t>1</a:t>
            </a:r>
            <a:endParaRPr lang="en-US" sz="3600" baseline="-25000" dirty="0"/>
          </a:p>
        </p:txBody>
      </p:sp>
      <p:cxnSp>
        <p:nvCxnSpPr>
          <p:cNvPr id="7" name="Straight Arrow Connector 6"/>
          <p:cNvCxnSpPr>
            <a:stCxn id="6" idx="2"/>
            <a:endCxn id="10" idx="0"/>
          </p:cNvCxnSpPr>
          <p:nvPr/>
        </p:nvCxnSpPr>
        <p:spPr>
          <a:xfrm flipH="1">
            <a:off x="2560045" y="2551331"/>
            <a:ext cx="727707" cy="1563469"/>
          </a:xfrm>
          <a:prstGeom prst="straightConnector1">
            <a:avLst/>
          </a:prstGeom>
          <a:ln w="222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921296" y="1905000"/>
            <a:ext cx="631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ym typeface="Mathematica1"/>
              </a:rPr>
              <a:t>G</a:t>
            </a:r>
            <a:r>
              <a:rPr lang="en-US" sz="3600" baseline="-25000" dirty="0" smtClean="0">
                <a:sym typeface="Mathematica1"/>
              </a:rPr>
              <a:t>2</a:t>
            </a:r>
            <a:endParaRPr lang="en-US" sz="3600" baseline="-25000" dirty="0"/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>
            <a:off x="6237248" y="2551331"/>
            <a:ext cx="773152" cy="1792069"/>
          </a:xfrm>
          <a:prstGeom prst="straightConnector1">
            <a:avLst/>
          </a:prstGeom>
          <a:ln w="222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981200" y="4114800"/>
            <a:ext cx="1157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Matura MT Script Capitals"/>
                <a:sym typeface="Mathematica1"/>
              </a:rPr>
              <a:t></a:t>
            </a:r>
            <a:r>
              <a:rPr lang="en-US" sz="3600" dirty="0" smtClean="0">
                <a:sym typeface="Mathematica1"/>
              </a:rPr>
              <a:t>(G</a:t>
            </a:r>
            <a:r>
              <a:rPr lang="en-US" sz="3600" baseline="-25000" dirty="0" smtClean="0">
                <a:sym typeface="Mathematica1"/>
              </a:rPr>
              <a:t>1</a:t>
            </a:r>
            <a:r>
              <a:rPr lang="en-US" sz="3600" dirty="0" smtClean="0">
                <a:sym typeface="Mathematica1"/>
              </a:rPr>
              <a:t>)</a:t>
            </a:r>
            <a:endParaRPr lang="en-US" sz="3600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6324600" y="4191000"/>
            <a:ext cx="1157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Matura MT Script Capitals"/>
                <a:sym typeface="Mathematica1"/>
              </a:rPr>
              <a:t></a:t>
            </a:r>
            <a:r>
              <a:rPr lang="en-US" sz="3600" dirty="0" smtClean="0">
                <a:sym typeface="Mathematica1"/>
              </a:rPr>
              <a:t>(G</a:t>
            </a:r>
            <a:r>
              <a:rPr lang="en-US" sz="3600" baseline="-25000" dirty="0" smtClean="0">
                <a:sym typeface="Mathematica1"/>
              </a:rPr>
              <a:t>2</a:t>
            </a:r>
            <a:r>
              <a:rPr lang="en-US" sz="3600" dirty="0" smtClean="0">
                <a:sym typeface="Mathematica1"/>
              </a:rPr>
              <a:t>)</a:t>
            </a:r>
            <a:endParaRPr lang="en-US" sz="3600" baseline="-250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657600" y="2209800"/>
            <a:ext cx="2133600" cy="0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95800" y="1676400"/>
            <a:ext cx="37382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baseline="-25000" dirty="0" smtClean="0"/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124200" y="4572000"/>
            <a:ext cx="278204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≤ 2 </a:t>
            </a:r>
            <a:r>
              <a:rPr lang="en-US" sz="2800" dirty="0" err="1" smtClean="0"/>
              <a:t>d</a:t>
            </a:r>
            <a:r>
              <a:rPr lang="en-US" sz="2800" baseline="-25000" dirty="0" err="1" smtClean="0"/>
              <a:t>est</a:t>
            </a:r>
            <a:r>
              <a:rPr lang="en-US" sz="2800" dirty="0" smtClean="0"/>
              <a:t>(G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 + c + 1</a:t>
            </a:r>
            <a:endParaRPr lang="en-US" sz="2800" baseline="-25000" dirty="0" smtClean="0"/>
          </a:p>
          <a:p>
            <a:r>
              <a:rPr lang="en-US" sz="2800" dirty="0" smtClean="0"/>
              <a:t> </a:t>
            </a:r>
            <a:endParaRPr lang="en-US" sz="2800" baseline="-25000" dirty="0" smtClean="0"/>
          </a:p>
        </p:txBody>
      </p:sp>
      <p:cxnSp>
        <p:nvCxnSpPr>
          <p:cNvPr id="15" name="Straight Connector 14"/>
          <p:cNvCxnSpPr>
            <a:endCxn id="11" idx="1"/>
          </p:cNvCxnSpPr>
          <p:nvPr/>
        </p:nvCxnSpPr>
        <p:spPr>
          <a:xfrm>
            <a:off x="3124200" y="4495800"/>
            <a:ext cx="3200400" cy="18366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19600" y="2667000"/>
            <a:ext cx="8980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H</a:t>
            </a:r>
            <a:r>
              <a:rPr lang="en-US" sz="4400" baseline="-25000" dirty="0" smtClean="0"/>
              <a:t>2k</a:t>
            </a:r>
            <a:endParaRPr lang="en-US" sz="4400" dirty="0"/>
          </a:p>
        </p:txBody>
      </p:sp>
      <p:sp>
        <p:nvSpPr>
          <p:cNvPr id="16" name="Rectangle 15"/>
          <p:cNvSpPr/>
          <p:nvPr/>
        </p:nvSpPr>
        <p:spPr>
          <a:xfrm>
            <a:off x="1600200" y="2743200"/>
            <a:ext cx="1080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d</a:t>
            </a:r>
            <a:r>
              <a:rPr lang="en-US" sz="2400" baseline="-25000" dirty="0" err="1" smtClean="0"/>
              <a:t>est</a:t>
            </a:r>
            <a:r>
              <a:rPr lang="en-US" sz="2400" dirty="0" smtClean="0"/>
              <a:t>(</a:t>
            </a:r>
            <a:r>
              <a:rPr lang="en-US" sz="2400" dirty="0" smtClean="0">
                <a:sym typeface="Mathematica1"/>
              </a:rPr>
              <a:t>G</a:t>
            </a:r>
            <a:r>
              <a:rPr lang="en-US" sz="2400" baseline="-25000" dirty="0" smtClean="0">
                <a:sym typeface="Mathematica1"/>
              </a:rPr>
              <a:t>1</a:t>
            </a:r>
            <a:r>
              <a:rPr lang="en-US" sz="2400" dirty="0" smtClean="0"/>
              <a:t>)</a:t>
            </a:r>
            <a:endParaRPr lang="en-US" sz="2400" baseline="-25000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6324600" y="2667000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d</a:t>
            </a:r>
            <a:r>
              <a:rPr lang="en-US" sz="2400" baseline="-25000" dirty="0" err="1" smtClean="0"/>
              <a:t>est</a:t>
            </a:r>
            <a:r>
              <a:rPr lang="en-US" sz="2400" dirty="0" smtClean="0"/>
              <a:t>(</a:t>
            </a:r>
            <a:r>
              <a:rPr lang="en-US" sz="2400" dirty="0" smtClean="0">
                <a:sym typeface="Mathematica1"/>
              </a:rPr>
              <a:t>G</a:t>
            </a:r>
            <a:r>
              <a:rPr lang="en-US" sz="2400" baseline="-25000" dirty="0" smtClean="0">
                <a:sym typeface="Mathematica1"/>
              </a:rPr>
              <a:t>2</a:t>
            </a:r>
            <a:r>
              <a:rPr lang="en-US" sz="2400" dirty="0" smtClean="0"/>
              <a:t>) ≤</a:t>
            </a:r>
            <a:r>
              <a:rPr lang="en-US" sz="2400" dirty="0" err="1" smtClean="0"/>
              <a:t>d</a:t>
            </a:r>
            <a:r>
              <a:rPr lang="en-US" sz="2400" baseline="-25000" dirty="0" err="1" smtClean="0"/>
              <a:t>est</a:t>
            </a:r>
            <a:r>
              <a:rPr lang="en-US" sz="2400" dirty="0" smtClean="0"/>
              <a:t>(</a:t>
            </a:r>
            <a:r>
              <a:rPr lang="en-US" sz="2400" dirty="0" smtClean="0">
                <a:sym typeface="Mathematica1"/>
              </a:rPr>
              <a:t>G</a:t>
            </a:r>
            <a:r>
              <a:rPr lang="en-US" sz="2400" baseline="-25000" dirty="0" smtClean="0">
                <a:sym typeface="Mathematica1"/>
              </a:rPr>
              <a:t>1</a:t>
            </a:r>
            <a:r>
              <a:rPr lang="en-US" sz="2400" dirty="0" smtClean="0"/>
              <a:t>) + c</a:t>
            </a:r>
            <a:endParaRPr lang="en-US" sz="2400" baseline="-25000" dirty="0" smtClean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73</a:t>
            </a:fld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1295400" y="5486400"/>
          <a:ext cx="6677526" cy="685800"/>
        </p:xfrm>
        <a:graphic>
          <a:graphicData uri="http://schemas.openxmlformats.org/presentationml/2006/ole">
            <p:oleObj spid="_x0000_s187393" name="Equation" r:id="rId4" imgW="23493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/>
      <p:bldP spid="2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3400" y="5029200"/>
            <a:ext cx="8382000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457200" y="5105401"/>
            <a:ext cx="81534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Fact 3: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3962400"/>
            <a:ext cx="8382000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457200" y="4038601"/>
            <a:ext cx="81534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Fact 2:                   is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Mathematica1Mono"/>
              </a:rPr>
              <a:t>-smooth.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4522" name="Object 10"/>
          <p:cNvGraphicFramePr>
            <a:graphicFrameLocks noChangeAspect="1"/>
          </p:cNvGraphicFramePr>
          <p:nvPr/>
        </p:nvGraphicFramePr>
        <p:xfrm>
          <a:off x="2030413" y="5181600"/>
          <a:ext cx="3498850" cy="528638"/>
        </p:xfrm>
        <a:graphic>
          <a:graphicData uri="http://schemas.openxmlformats.org/presentationml/2006/ole">
            <p:oleObj spid="_x0000_s64522" name="Equation" r:id="rId4" imgW="1765080" imgH="266400" progId="Equation.3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533400" y="2971800"/>
            <a:ext cx="8382000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1752600"/>
            <a:ext cx="8382000" cy="1143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Sensitivity</a:t>
            </a:r>
            <a:endParaRPr lang="en-US" dirty="0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601663" y="1752600"/>
          <a:ext cx="8170862" cy="965200"/>
        </p:xfrm>
        <a:graphic>
          <a:graphicData uri="http://schemas.openxmlformats.org/presentationml/2006/ole">
            <p:oleObj spid="_x0000_s64514" name="Equation" r:id="rId5" imgW="3759120" imgH="444240" progId="Equation.3">
              <p:embed/>
            </p:oleObj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048001"/>
            <a:ext cx="8153400" cy="6095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Fact 1: </a:t>
            </a:r>
            <a:endParaRPr lang="en-US" dirty="0"/>
          </a:p>
        </p:txBody>
      </p:sp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1828800" y="3124200"/>
          <a:ext cx="2541647" cy="528461"/>
        </p:xfrm>
        <a:graphic>
          <a:graphicData uri="http://schemas.openxmlformats.org/presentationml/2006/ole">
            <p:oleObj spid="_x0000_s64515" name="Equation" r:id="rId6" imgW="1282680" imgH="266400" progId="Equation.3">
              <p:embed/>
            </p:oleObj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1981200" y="4114800"/>
          <a:ext cx="1182688" cy="528638"/>
        </p:xfrm>
        <a:graphic>
          <a:graphicData uri="http://schemas.openxmlformats.org/presentationml/2006/ole">
            <p:oleObj spid="_x0000_s64519" name="Equation" r:id="rId7" imgW="596880" imgH="266400" progId="Equation.3">
              <p:embed/>
            </p:oleObj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64524" name="Picture 12" descr="https://encrypted-tbn3.gstatic.com/images?q=tbn:ANd9GcQZUD9gQ0hOFAiijecdyIjR_cxyjhyf4DoHE1xuMqG1wZxd3Mh8O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2971800"/>
            <a:ext cx="3193279" cy="2895600"/>
          </a:xfrm>
          <a:prstGeom prst="rect">
            <a:avLst/>
          </a:prstGeom>
          <a:noFill/>
        </p:spPr>
      </p:pic>
      <p:sp>
        <p:nvSpPr>
          <p:cNvPr id="17" name="Oval 16"/>
          <p:cNvSpPr/>
          <p:nvPr/>
        </p:nvSpPr>
        <p:spPr>
          <a:xfrm>
            <a:off x="5867400" y="1676400"/>
            <a:ext cx="3048000" cy="1066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048000" y="1524000"/>
            <a:ext cx="3048000" cy="1371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subSp spid="_x0000_s6451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1">
                                            <p:subSp spid="_x0000_s64515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subSp spid="_x0000_s64519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subSp spid="_x0000_s64519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>
                                            <p:subSp spid="_x0000_s6452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4522">
                                            <p:subSp spid="_x0000_s6452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  <p:bldP spid="15" grpId="0" autoUpdateAnimBg="0"/>
      <p:bldP spid="11" grpId="0" animBg="1" autoUpdateAnimBg="0"/>
      <p:bldP spid="12" grpId="0" autoUpdateAnimBg="0"/>
      <p:bldP spid="10" grpId="0" animBg="1" autoUpdateAnimBg="0"/>
      <p:bldP spid="8" grpId="0" build="p" autoUpdateAnimBg="0" advAuto="0"/>
      <p:bldP spid="17" grpId="0" animBg="1"/>
      <p:bldP spid="17" grpId="1" animBg="1"/>
      <p:bldP spid="18" grpId="0" animBg="1"/>
      <p:bldP spid="18" grpId="1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1000" y="1600200"/>
            <a:ext cx="8305800" cy="2514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c-Smooth Distance Estimation 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Let </a:t>
            </a:r>
            <a:r>
              <a:rPr lang="en-US" dirty="0" smtClean="0">
                <a:latin typeface="Matura MT Script Capitals"/>
                <a:sym typeface="Mathematica1"/>
              </a:rPr>
              <a:t></a:t>
            </a:r>
            <a:r>
              <a:rPr lang="en-US" dirty="0" smtClean="0"/>
              <a:t>: </a:t>
            </a:r>
            <a:r>
              <a:rPr lang="en-US" dirty="0" smtClean="0">
                <a:latin typeface="Blackadder ITC" pitchFamily="82" charset="0"/>
                <a:sym typeface="Mathematica1Mono"/>
              </a:rPr>
              <a:t>G</a:t>
            </a:r>
            <a:r>
              <a:rPr lang="en-US" b="1" dirty="0" smtClean="0"/>
              <a:t> </a:t>
            </a:r>
            <a:r>
              <a:rPr lang="en-US" dirty="0" smtClean="0">
                <a:sym typeface="Mathematica1"/>
              </a:rPr>
              <a:t>H</a:t>
            </a:r>
            <a:r>
              <a:rPr lang="en-US" baseline="-25000" dirty="0" smtClean="0">
                <a:sym typeface="Mathematica1"/>
              </a:rPr>
              <a:t>2k </a:t>
            </a:r>
            <a:r>
              <a:rPr lang="en-US" dirty="0" smtClean="0"/>
              <a:t>be a projection with a  c-smooth distance estimator</a:t>
            </a:r>
            <a:r>
              <a:rPr lang="en-US" b="1" dirty="0" smtClean="0"/>
              <a:t>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est</a:t>
            </a:r>
            <a:r>
              <a:rPr lang="en-US" dirty="0" smtClean="0"/>
              <a:t>, and let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Then </a:t>
            </a:r>
            <a:r>
              <a:rPr lang="en-US" dirty="0" smtClean="0">
                <a:sym typeface="Mathematica1Mono"/>
              </a:rPr>
              <a:t>for every G </a:t>
            </a:r>
            <a:r>
              <a:rPr lang="en-US" dirty="0" smtClean="0"/>
              <a:t> </a:t>
            </a:r>
            <a:r>
              <a:rPr lang="en-US" dirty="0" err="1" smtClean="0">
                <a:sym typeface="Mathematica1"/>
              </a:rPr>
              <a:t>H</a:t>
            </a:r>
            <a:r>
              <a:rPr lang="en-US" baseline="-25000" dirty="0" err="1" smtClean="0">
                <a:sym typeface="Mathematica1"/>
              </a:rPr>
              <a:t>k</a:t>
            </a:r>
            <a:r>
              <a:rPr lang="en-US" dirty="0" smtClean="0"/>
              <a:t>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1828801" y="2667000"/>
          <a:ext cx="2819400" cy="588652"/>
        </p:xfrm>
        <a:graphic>
          <a:graphicData uri="http://schemas.openxmlformats.org/presentationml/2006/ole">
            <p:oleObj spid="_x0000_s54275" name="Equation" r:id="rId4" imgW="1155600" imgH="241200" progId="Equation.3">
              <p:embed/>
            </p:oleObj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4343400" y="3276600"/>
          <a:ext cx="2689225" cy="679450"/>
        </p:xfrm>
        <a:graphic>
          <a:graphicData uri="http://schemas.openxmlformats.org/presentationml/2006/ole">
            <p:oleObj spid="_x0000_s54277" name="Equation" r:id="rId5" imgW="1054080" imgH="266400" progId="Equation.3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3400" y="2971800"/>
            <a:ext cx="8382000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1752600"/>
            <a:ext cx="8382000" cy="1143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Upper Bound</a:t>
            </a:r>
            <a:endParaRPr lang="en-US" dirty="0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601663" y="1752600"/>
          <a:ext cx="8170862" cy="965200"/>
        </p:xfrm>
        <a:graphic>
          <a:graphicData uri="http://schemas.openxmlformats.org/presentationml/2006/ole">
            <p:oleObj spid="_x0000_s55298" name="Equation" r:id="rId4" imgW="3759120" imgH="444240" progId="Equation.3">
              <p:embed/>
            </p:oleObj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048001"/>
            <a:ext cx="8153400" cy="6095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Fact 1: </a:t>
            </a:r>
            <a:endParaRPr lang="en-US" dirty="0"/>
          </a:p>
        </p:txBody>
      </p:sp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1828800" y="3124200"/>
          <a:ext cx="2541647" cy="528461"/>
        </p:xfrm>
        <a:graphic>
          <a:graphicData uri="http://schemas.openxmlformats.org/presentationml/2006/ole">
            <p:oleObj spid="_x0000_s55301" name="Equation" r:id="rId5" imgW="1282680" imgH="266400" progId="Equation.3">
              <p:embed/>
            </p:oleObj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504824" y="4038600"/>
          <a:ext cx="8639176" cy="938213"/>
        </p:xfrm>
        <a:graphic>
          <a:graphicData uri="http://schemas.openxmlformats.org/presentationml/2006/ole">
            <p:oleObj spid="_x0000_s55302" name="Equation" r:id="rId6" imgW="3974760" imgH="431640" progId="Equation.3">
              <p:embed/>
            </p:oleObj>
          </a:graphicData>
        </a:graphic>
      </p:graphicFrame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1752600" y="5029200"/>
          <a:ext cx="3754437" cy="525463"/>
        </p:xfrm>
        <a:graphic>
          <a:graphicData uri="http://schemas.openxmlformats.org/presentationml/2006/ole">
            <p:oleObj spid="_x0000_s55303" name="Equation" r:id="rId7" imgW="1726920" imgH="241200" progId="Equation.3">
              <p:embed/>
            </p:oleObj>
          </a:graphicData>
        </a:graphic>
      </p:graphicFrame>
      <p:graphicFrame>
        <p:nvGraphicFramePr>
          <p:cNvPr id="55304" name="Object 8"/>
          <p:cNvGraphicFramePr>
            <a:graphicFrameLocks noChangeAspect="1"/>
          </p:cNvGraphicFramePr>
          <p:nvPr/>
        </p:nvGraphicFramePr>
        <p:xfrm>
          <a:off x="1752600" y="5715000"/>
          <a:ext cx="6294438" cy="995363"/>
        </p:xfrm>
        <a:graphic>
          <a:graphicData uri="http://schemas.openxmlformats.org/presentationml/2006/ole">
            <p:oleObj spid="_x0000_s55304" name="Equation" r:id="rId8" imgW="2895480" imgH="457200" progId="Equation.3">
              <p:embed/>
            </p:oleObj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3400" y="2971800"/>
            <a:ext cx="8382000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1752600"/>
            <a:ext cx="8382000" cy="1143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Upper Bound</a:t>
            </a:r>
            <a:endParaRPr lang="en-US" dirty="0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601663" y="1752600"/>
          <a:ext cx="8170862" cy="965200"/>
        </p:xfrm>
        <a:graphic>
          <a:graphicData uri="http://schemas.openxmlformats.org/presentationml/2006/ole">
            <p:oleObj spid="_x0000_s57346" name="Equation" r:id="rId4" imgW="3759120" imgH="444240" progId="Equation.3">
              <p:embed/>
            </p:oleObj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048001"/>
            <a:ext cx="8153400" cy="6095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Fact 1: </a:t>
            </a:r>
            <a:endParaRPr lang="en-US" dirty="0"/>
          </a:p>
        </p:txBody>
      </p:sp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1828800" y="3124200"/>
          <a:ext cx="2541647" cy="528461"/>
        </p:xfrm>
        <a:graphic>
          <a:graphicData uri="http://schemas.openxmlformats.org/presentationml/2006/ole">
            <p:oleObj spid="_x0000_s57347" name="Equation" r:id="rId5" imgW="1282680" imgH="266400" progId="Equation.3">
              <p:embed/>
            </p:oleObj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457200" y="3935413"/>
          <a:ext cx="7562850" cy="1046162"/>
        </p:xfrm>
        <a:graphic>
          <a:graphicData uri="http://schemas.openxmlformats.org/presentationml/2006/ole">
            <p:oleObj spid="_x0000_s57348" name="Equation" r:id="rId6" imgW="3479760" imgH="482400" progId="Equation.3">
              <p:embed/>
            </p:oleObj>
          </a:graphicData>
        </a:graphic>
      </p:graphicFrame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1746250" y="4953000"/>
          <a:ext cx="3587750" cy="746125"/>
        </p:xfrm>
        <a:graphic>
          <a:graphicData uri="http://schemas.openxmlformats.org/presentationml/2006/ole">
            <p:oleObj spid="_x0000_s57349" name="Equation" r:id="rId7" imgW="1650960" imgH="342720" progId="Equation.3">
              <p:embed/>
            </p:oleObj>
          </a:graphicData>
        </a:graphic>
      </p:graphicFrame>
      <p:graphicFrame>
        <p:nvGraphicFramePr>
          <p:cNvPr id="55304" name="Object 8"/>
          <p:cNvGraphicFramePr>
            <a:graphicFrameLocks noChangeAspect="1"/>
          </p:cNvGraphicFramePr>
          <p:nvPr/>
        </p:nvGraphicFramePr>
        <p:xfrm>
          <a:off x="4775200" y="5976938"/>
          <a:ext cx="247650" cy="469900"/>
        </p:xfrm>
        <a:graphic>
          <a:graphicData uri="http://schemas.openxmlformats.org/presentationml/2006/ole">
            <p:oleObj spid="_x0000_s57350" name="Equation" r:id="rId8" imgW="114120" imgH="215640" progId="Equation.3">
              <p:embed/>
            </p:oleObj>
          </a:graphicData>
        </a:graphic>
      </p:graphicFrame>
      <p:graphicFrame>
        <p:nvGraphicFramePr>
          <p:cNvPr id="57351" name="Object 7"/>
          <p:cNvGraphicFramePr>
            <a:graphicFrameLocks noChangeAspect="1"/>
          </p:cNvGraphicFramePr>
          <p:nvPr/>
        </p:nvGraphicFramePr>
        <p:xfrm>
          <a:off x="1676400" y="5867400"/>
          <a:ext cx="1625600" cy="609600"/>
        </p:xfrm>
        <a:graphic>
          <a:graphicData uri="http://schemas.openxmlformats.org/presentationml/2006/ole">
            <p:oleObj spid="_x0000_s57351" name="Equation" r:id="rId9" imgW="711000" imgH="266400" progId="Equation.3">
              <p:embed/>
            </p:oleObj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3400" y="2971800"/>
            <a:ext cx="8382000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1752600"/>
            <a:ext cx="8382000" cy="1143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Upper Bound</a:t>
            </a:r>
            <a:endParaRPr lang="en-US" dirty="0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601663" y="1752600"/>
          <a:ext cx="8170862" cy="965200"/>
        </p:xfrm>
        <a:graphic>
          <a:graphicData uri="http://schemas.openxmlformats.org/presentationml/2006/ole">
            <p:oleObj spid="_x0000_s58370" name="Equation" r:id="rId4" imgW="3759120" imgH="444240" progId="Equation.3">
              <p:embed/>
            </p:oleObj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048001"/>
            <a:ext cx="8153400" cy="6095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Fact 2:                   is </a:t>
            </a:r>
            <a:r>
              <a:rPr lang="en-US" dirty="0" smtClean="0">
                <a:sym typeface="Mathematica1Mono"/>
              </a:rPr>
              <a:t>-smooth.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1981200" y="3124200"/>
          <a:ext cx="1182688" cy="528638"/>
        </p:xfrm>
        <a:graphic>
          <a:graphicData uri="http://schemas.openxmlformats.org/presentationml/2006/ole">
            <p:oleObj spid="_x0000_s58371" name="Equation" r:id="rId5" imgW="596880" imgH="266400" progId="Equation.3">
              <p:embed/>
            </p:oleObj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533400" y="3962400"/>
          <a:ext cx="8389938" cy="1878013"/>
        </p:xfrm>
        <a:graphic>
          <a:graphicData uri="http://schemas.openxmlformats.org/presentationml/2006/ole">
            <p:oleObj spid="_x0000_s58372" name="Equation" r:id="rId6" imgW="3860640" imgH="863280" progId="Equation.3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3400" y="2971800"/>
            <a:ext cx="8382000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1752600"/>
            <a:ext cx="8382000" cy="1143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Upper Bound</a:t>
            </a:r>
            <a:endParaRPr lang="en-US" dirty="0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601663" y="1752600"/>
          <a:ext cx="8170862" cy="965200"/>
        </p:xfrm>
        <a:graphic>
          <a:graphicData uri="http://schemas.openxmlformats.org/presentationml/2006/ole">
            <p:oleObj spid="_x0000_s59394" name="Equation" r:id="rId4" imgW="3759120" imgH="444240" progId="Equation.3">
              <p:embed/>
            </p:oleObj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048001"/>
            <a:ext cx="8153400" cy="6095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Fact 2:                   is </a:t>
            </a:r>
            <a:r>
              <a:rPr lang="en-US" dirty="0" smtClean="0">
                <a:sym typeface="Mathematica1Mono"/>
              </a:rPr>
              <a:t>-smooth.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1981200" y="3124200"/>
          <a:ext cx="1182688" cy="528638"/>
        </p:xfrm>
        <a:graphic>
          <a:graphicData uri="http://schemas.openxmlformats.org/presentationml/2006/ole">
            <p:oleObj spid="_x0000_s59395" name="Equation" r:id="rId5" imgW="596880" imgH="266400" progId="Equation.3">
              <p:embed/>
            </p:oleObj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533400" y="3975100"/>
          <a:ext cx="8389938" cy="1851025"/>
        </p:xfrm>
        <a:graphic>
          <a:graphicData uri="http://schemas.openxmlformats.org/presentationml/2006/ole">
            <p:oleObj spid="_x0000_s59396" name="Equation" r:id="rId6" imgW="3860640" imgH="850680" progId="Equation.3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Adjacency</a:t>
            </a:r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3581400" y="1905000"/>
            <a:ext cx="9348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ym typeface="Mathematica1"/>
              </a:rPr>
              <a:t></a:t>
            </a:r>
            <a:r>
              <a:rPr lang="en-US" sz="6000" baseline="-25000" dirty="0" smtClean="0">
                <a:sym typeface="Mathematica1"/>
              </a:rPr>
              <a:t>e</a:t>
            </a:r>
            <a:endParaRPr lang="en-US" sz="6000" baseline="-25000" dirty="0"/>
          </a:p>
        </p:txBody>
      </p:sp>
      <p:pic>
        <p:nvPicPr>
          <p:cNvPr id="68610" name="Picture 2" descr="https://encrypted-tbn2.google.com/images?q=tbn:ANd9GcQKlX_y4Wjax_dyRgdC22JB_PqJgyDDj2crFKuboz4UPn9nShG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81200"/>
            <a:ext cx="609599" cy="609600"/>
          </a:xfrm>
          <a:prstGeom prst="rect">
            <a:avLst/>
          </a:prstGeom>
          <a:noFill/>
        </p:spPr>
      </p:pic>
      <p:cxnSp>
        <p:nvCxnSpPr>
          <p:cNvPr id="93" name="Straight Connector 92"/>
          <p:cNvCxnSpPr/>
          <p:nvPr/>
        </p:nvCxnSpPr>
        <p:spPr>
          <a:xfrm flipH="1" flipV="1">
            <a:off x="685800" y="2514600"/>
            <a:ext cx="114300" cy="914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14" name="Picture 6" descr="https://encrypted-tbn1.google.com/images?q=tbn:ANd9GcT2GAjjNNaEX1mNX0JZl7nhhvuEoEtrHX3trnnIgNzfbfyNt1KG6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295400"/>
            <a:ext cx="721038" cy="1066800"/>
          </a:xfrm>
          <a:prstGeom prst="rect">
            <a:avLst/>
          </a:prstGeom>
          <a:noFill/>
        </p:spPr>
      </p:pic>
      <p:cxnSp>
        <p:nvCxnSpPr>
          <p:cNvPr id="96" name="Straight Connector 95"/>
          <p:cNvCxnSpPr>
            <a:endCxn id="68614" idx="1"/>
          </p:cNvCxnSpPr>
          <p:nvPr/>
        </p:nvCxnSpPr>
        <p:spPr>
          <a:xfrm flipV="1">
            <a:off x="990600" y="1828800"/>
            <a:ext cx="685800" cy="4572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16" name="Picture 8" descr="https://encrypted-tbn2.google.com/images?q=tbn:ANd9GcSW9QyCZvUk5obPHLt_n-3cuRfRRr3plUwGVhgxCNs-VDOSF9n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514600"/>
            <a:ext cx="1220770" cy="914400"/>
          </a:xfrm>
          <a:prstGeom prst="rect">
            <a:avLst/>
          </a:prstGeom>
          <a:noFill/>
        </p:spPr>
      </p:pic>
      <p:cxnSp>
        <p:nvCxnSpPr>
          <p:cNvPr id="102" name="Straight Connector 101"/>
          <p:cNvCxnSpPr>
            <a:stCxn id="68616" idx="1"/>
          </p:cNvCxnSpPr>
          <p:nvPr/>
        </p:nvCxnSpPr>
        <p:spPr>
          <a:xfrm flipH="1" flipV="1">
            <a:off x="990600" y="2438400"/>
            <a:ext cx="1066800" cy="533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20" name="Picture 12" descr="https://encrypted-tbn1.google.com/images?q=tbn:ANd9GcSLCeBXO2FTuHEr9TRKJExzE5k6y73DC0x5tk77Kl42rFa9KWV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505199"/>
            <a:ext cx="914400" cy="1361661"/>
          </a:xfrm>
          <a:prstGeom prst="rect">
            <a:avLst/>
          </a:prstGeom>
          <a:noFill/>
        </p:spPr>
      </p:pic>
      <p:pic>
        <p:nvPicPr>
          <p:cNvPr id="106" name="Picture 2" descr="https://encrypted-tbn2.google.com/images?q=tbn:ANd9GcQKlX_y4Wjax_dyRgdC22JB_PqJgyDDj2crFKuboz4UPn9nShG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609599" cy="609600"/>
          </a:xfrm>
          <a:prstGeom prst="rect">
            <a:avLst/>
          </a:prstGeom>
          <a:noFill/>
        </p:spPr>
      </p:pic>
      <p:pic>
        <p:nvPicPr>
          <p:cNvPr id="108" name="Picture 6" descr="https://encrypted-tbn1.google.com/images?q=tbn:ANd9GcT2GAjjNNaEX1mNX0JZl7nhhvuEoEtrHX3trnnIgNzfbfyNt1KG6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143000"/>
            <a:ext cx="721038" cy="1066800"/>
          </a:xfrm>
          <a:prstGeom prst="rect">
            <a:avLst/>
          </a:prstGeom>
          <a:noFill/>
        </p:spPr>
      </p:pic>
      <p:cxnSp>
        <p:nvCxnSpPr>
          <p:cNvPr id="109" name="Straight Connector 108"/>
          <p:cNvCxnSpPr>
            <a:endCxn id="108" idx="1"/>
          </p:cNvCxnSpPr>
          <p:nvPr/>
        </p:nvCxnSpPr>
        <p:spPr>
          <a:xfrm flipV="1">
            <a:off x="5562600" y="1676400"/>
            <a:ext cx="685800" cy="4572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8" descr="https://encrypted-tbn2.google.com/images?q=tbn:ANd9GcSW9QyCZvUk5obPHLt_n-3cuRfRRr3plUwGVhgxCNs-VDOSF9n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362200"/>
            <a:ext cx="1220770" cy="914400"/>
          </a:xfrm>
          <a:prstGeom prst="rect">
            <a:avLst/>
          </a:prstGeom>
          <a:noFill/>
        </p:spPr>
      </p:pic>
      <p:cxnSp>
        <p:nvCxnSpPr>
          <p:cNvPr id="111" name="Straight Connector 110"/>
          <p:cNvCxnSpPr>
            <a:stCxn id="110" idx="1"/>
          </p:cNvCxnSpPr>
          <p:nvPr/>
        </p:nvCxnSpPr>
        <p:spPr>
          <a:xfrm flipH="1" flipV="1">
            <a:off x="5562600" y="2286000"/>
            <a:ext cx="1066800" cy="533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Picture 12" descr="https://encrypted-tbn1.google.com/images?q=tbn:ANd9GcSLCeBXO2FTuHEr9TRKJExzE5k6y73DC0x5tk77Kl42rFa9KWV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3352800"/>
            <a:ext cx="914400" cy="1361661"/>
          </a:xfrm>
          <a:prstGeom prst="rect">
            <a:avLst/>
          </a:prstGeom>
          <a:noFill/>
        </p:spPr>
      </p:pic>
      <p:pic>
        <p:nvPicPr>
          <p:cNvPr id="116" name="Picture 14" descr="https://encrypted-tbn2.google.com/images?q=tbn:ANd9GcS6Jd5XhcRuc4RdLxleZNCgqiSKMY320ozB386ajSMkxoAz-dD_3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3657600"/>
            <a:ext cx="1156137" cy="762000"/>
          </a:xfrm>
          <a:prstGeom prst="rect">
            <a:avLst/>
          </a:prstGeom>
          <a:noFill/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7200" y="1219200"/>
            <a:ext cx="53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0" y="1371600"/>
            <a:ext cx="53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04800" y="5297269"/>
            <a:ext cx="8534400" cy="646331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Johnny’s mom cannot tell if he watched Saw.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3400" y="2971800"/>
            <a:ext cx="8382000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1752600"/>
            <a:ext cx="8382000" cy="1143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Upper Bound</a:t>
            </a:r>
            <a:endParaRPr lang="en-US" dirty="0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601663" y="1752600"/>
          <a:ext cx="8170862" cy="965200"/>
        </p:xfrm>
        <a:graphic>
          <a:graphicData uri="http://schemas.openxmlformats.org/presentationml/2006/ole">
            <p:oleObj spid="_x0000_s60418" name="Equation" r:id="rId4" imgW="3759120" imgH="444240" progId="Equation.3">
              <p:embed/>
            </p:oleObj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048001"/>
            <a:ext cx="8153400" cy="6095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Fact 2:                   is </a:t>
            </a:r>
            <a:r>
              <a:rPr lang="en-US" dirty="0" smtClean="0">
                <a:sym typeface="Mathematica1Mono"/>
              </a:rPr>
              <a:t>-smooth.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1981200" y="3124200"/>
          <a:ext cx="1182688" cy="528638"/>
        </p:xfrm>
        <a:graphic>
          <a:graphicData uri="http://schemas.openxmlformats.org/presentationml/2006/ole">
            <p:oleObj spid="_x0000_s60419" name="Equation" r:id="rId5" imgW="596880" imgH="266400" progId="Equation.3">
              <p:embed/>
            </p:oleObj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850900" y="3989388"/>
          <a:ext cx="7754938" cy="1822450"/>
        </p:xfrm>
        <a:graphic>
          <a:graphicData uri="http://schemas.openxmlformats.org/presentationml/2006/ole">
            <p:oleObj spid="_x0000_s60420" name="Equation" r:id="rId6" imgW="3568680" imgH="838080" progId="Equation.3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3400" y="2971800"/>
            <a:ext cx="8382000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1752600"/>
            <a:ext cx="8382000" cy="1143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Upper Bound</a:t>
            </a:r>
            <a:endParaRPr lang="en-US" dirty="0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601663" y="1752600"/>
          <a:ext cx="8170862" cy="965200"/>
        </p:xfrm>
        <a:graphic>
          <a:graphicData uri="http://schemas.openxmlformats.org/presentationml/2006/ole">
            <p:oleObj spid="_x0000_s62466" name="Equation" r:id="rId4" imgW="3759120" imgH="444240" progId="Equation.3">
              <p:embed/>
            </p:oleObj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048001"/>
            <a:ext cx="8153400" cy="6095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Fact 2:                   is </a:t>
            </a:r>
            <a:r>
              <a:rPr lang="en-US" dirty="0" smtClean="0">
                <a:sym typeface="Mathematica1Mono"/>
              </a:rPr>
              <a:t>-smooth.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1981200" y="3124200"/>
          <a:ext cx="1182688" cy="528638"/>
        </p:xfrm>
        <a:graphic>
          <a:graphicData uri="http://schemas.openxmlformats.org/presentationml/2006/ole">
            <p:oleObj spid="_x0000_s62467" name="Equation" r:id="rId5" imgW="596880" imgH="266400" progId="Equation.3">
              <p:embed/>
            </p:oleObj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533400" y="3962400"/>
          <a:ext cx="4911725" cy="1822450"/>
        </p:xfrm>
        <a:graphic>
          <a:graphicData uri="http://schemas.openxmlformats.org/presentationml/2006/ole">
            <p:oleObj spid="_x0000_s62468" name="Equation" r:id="rId6" imgW="2260440" imgH="838080" progId="Equation.3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3400" y="2971800"/>
            <a:ext cx="8382000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1752600"/>
            <a:ext cx="8382000" cy="1143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Upper Bound</a:t>
            </a:r>
            <a:endParaRPr lang="en-US" dirty="0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601663" y="1752600"/>
          <a:ext cx="8170862" cy="965200"/>
        </p:xfrm>
        <a:graphic>
          <a:graphicData uri="http://schemas.openxmlformats.org/presentationml/2006/ole">
            <p:oleObj spid="_x0000_s63490" name="Equation" r:id="rId4" imgW="3759120" imgH="444240" progId="Equation.3">
              <p:embed/>
            </p:oleObj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048001"/>
            <a:ext cx="8153400" cy="6095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Fact 2:                   is </a:t>
            </a:r>
            <a:r>
              <a:rPr lang="en-US" dirty="0" smtClean="0">
                <a:sym typeface="Mathematica1Mono"/>
              </a:rPr>
              <a:t>-smooth.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1981200" y="3124200"/>
          <a:ext cx="1182688" cy="528638"/>
        </p:xfrm>
        <a:graphic>
          <a:graphicData uri="http://schemas.openxmlformats.org/presentationml/2006/ole">
            <p:oleObj spid="_x0000_s63491" name="Equation" r:id="rId5" imgW="596880" imgH="266400" progId="Equation.3">
              <p:embed/>
            </p:oleObj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533400" y="4114800"/>
          <a:ext cx="5299075" cy="1103313"/>
        </p:xfrm>
        <a:graphic>
          <a:graphicData uri="http://schemas.openxmlformats.org/presentationml/2006/ole">
            <p:oleObj spid="_x0000_s63492" name="Equation" r:id="rId6" imgW="2438280" imgH="507960" progId="Equation.3">
              <p:embed/>
            </p:oleObj>
          </a:graphicData>
        </a:graphic>
      </p:graphicFrame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1905000" y="5486400"/>
          <a:ext cx="1489075" cy="468313"/>
        </p:xfrm>
        <a:graphic>
          <a:graphicData uri="http://schemas.openxmlformats.org/presentationml/2006/ole">
            <p:oleObj spid="_x0000_s63493" name="Equation" r:id="rId7" imgW="685800" imgH="215640" progId="Equation.3">
              <p:embed/>
            </p:oleObj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4191000"/>
            <a:ext cx="2971800" cy="213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Calculus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Where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Upper Bound</a:t>
            </a:r>
            <a:endParaRPr lang="en-US" dirty="0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601663" y="1752600"/>
          <a:ext cx="8170862" cy="965200"/>
        </p:xfrm>
        <a:graphic>
          <a:graphicData uri="http://schemas.openxmlformats.org/presentationml/2006/ole">
            <p:oleObj spid="_x0000_s56322" name="Equation" r:id="rId3" imgW="3759120" imgH="444240" progId="Equation.3">
              <p:embed/>
            </p:oleObj>
          </a:graphicData>
        </a:graphic>
      </p:graphicFrame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5638799" y="5029200"/>
          <a:ext cx="2942303" cy="1066800"/>
        </p:xfrm>
        <a:graphic>
          <a:graphicData uri="http://schemas.openxmlformats.org/presentationml/2006/ole">
            <p:oleObj spid="_x0000_s56324" name="Equation" r:id="rId4" imgW="2171520" imgH="787320" progId="Equation.3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533400" y="1752600"/>
            <a:ext cx="8382000" cy="1143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3352800" y="4097337"/>
          <a:ext cx="5259388" cy="855663"/>
        </p:xfrm>
        <a:graphic>
          <a:graphicData uri="http://schemas.openxmlformats.org/presentationml/2006/ole">
            <p:oleObj spid="_x0000_s56325" name="Equation" r:id="rId5" imgW="2654280" imgH="431640" progId="Equation.3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533400" y="2971800"/>
            <a:ext cx="8382000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3048001"/>
            <a:ext cx="81534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Fact 3: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030413" y="3124200"/>
          <a:ext cx="3498850" cy="528638"/>
        </p:xfrm>
        <a:graphic>
          <a:graphicData uri="http://schemas.openxmlformats.org/presentationml/2006/ole">
            <p:oleObj spid="_x0000_s56326" name="Equation" r:id="rId6" imgW="1765080" imgH="266400" progId="Equation.3">
              <p:embed/>
            </p:oleObj>
          </a:graphicData>
        </a:graphic>
      </p:graphicFrame>
      <p:sp>
        <p:nvSpPr>
          <p:cNvPr id="12" name="Right Arrow 11"/>
          <p:cNvSpPr/>
          <p:nvPr/>
        </p:nvSpPr>
        <p:spPr>
          <a:xfrm>
            <a:off x="2133600" y="4267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>
            <a:off x="4953000" y="5029200"/>
            <a:ext cx="533400" cy="1219200"/>
          </a:xfrm>
          <a:prstGeom prst="leftBrac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6327" name="Object 7"/>
          <p:cNvGraphicFramePr>
            <a:graphicFrameLocks noChangeAspect="1"/>
          </p:cNvGraphicFramePr>
          <p:nvPr/>
        </p:nvGraphicFramePr>
        <p:xfrm>
          <a:off x="3810000" y="5410200"/>
          <a:ext cx="855662" cy="428625"/>
        </p:xfrm>
        <a:graphic>
          <a:graphicData uri="http://schemas.openxmlformats.org/presentationml/2006/ole">
            <p:oleObj spid="_x0000_s56327" name="Equation" r:id="rId7" imgW="431640" imgH="215640" progId="Equation.3">
              <p:embed/>
            </p:oleObj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Upper Bound</a:t>
            </a:r>
            <a:endParaRPr lang="en-US" dirty="0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601663" y="1752600"/>
          <a:ext cx="8170862" cy="965200"/>
        </p:xfrm>
        <a:graphic>
          <a:graphicData uri="http://schemas.openxmlformats.org/presentationml/2006/ole">
            <p:oleObj spid="_x0000_s65538" name="Equation" r:id="rId4" imgW="3759120" imgH="444240" progId="Equation.3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533400" y="1752600"/>
            <a:ext cx="8382000" cy="1143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533400" y="4038600"/>
          <a:ext cx="5259388" cy="855663"/>
        </p:xfrm>
        <a:graphic>
          <a:graphicData uri="http://schemas.openxmlformats.org/presentationml/2006/ole">
            <p:oleObj spid="_x0000_s65540" name="Equation" r:id="rId5" imgW="2654280" imgH="431640" progId="Equation.3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533400" y="2971800"/>
            <a:ext cx="8382000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3048001"/>
            <a:ext cx="81534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Fact 3: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030413" y="3124200"/>
          <a:ext cx="3498850" cy="528638"/>
        </p:xfrm>
        <a:graphic>
          <a:graphicData uri="http://schemas.openxmlformats.org/presentationml/2006/ole">
            <p:oleObj spid="_x0000_s65541" name="Equation" r:id="rId6" imgW="1765080" imgH="266400" progId="Equation.3">
              <p:embed/>
            </p:oleObj>
          </a:graphicData>
        </a:graphic>
      </p:graphicFrame>
      <p:graphicFrame>
        <p:nvGraphicFramePr>
          <p:cNvPr id="65543" name="Object 7"/>
          <p:cNvGraphicFramePr>
            <a:graphicFrameLocks noChangeAspect="1"/>
          </p:cNvGraphicFramePr>
          <p:nvPr/>
        </p:nvGraphicFramePr>
        <p:xfrm>
          <a:off x="582613" y="5029200"/>
          <a:ext cx="5715000" cy="855663"/>
        </p:xfrm>
        <a:graphic>
          <a:graphicData uri="http://schemas.openxmlformats.org/presentationml/2006/ole">
            <p:oleObj spid="_x0000_s65543" name="Equation" r:id="rId7" imgW="2882880" imgH="431640" progId="Equation.3">
              <p:embed/>
            </p:oleObj>
          </a:graphicData>
        </a:graphic>
      </p:graphicFrame>
      <p:graphicFrame>
        <p:nvGraphicFramePr>
          <p:cNvPr id="65544" name="Object 8"/>
          <p:cNvGraphicFramePr>
            <a:graphicFrameLocks noChangeAspect="1"/>
          </p:cNvGraphicFramePr>
          <p:nvPr/>
        </p:nvGraphicFramePr>
        <p:xfrm>
          <a:off x="7227888" y="5045075"/>
          <a:ext cx="304800" cy="576263"/>
        </p:xfrm>
        <a:graphic>
          <a:graphicData uri="http://schemas.openxmlformats.org/presentationml/2006/ole">
            <p:oleObj spid="_x0000_s65544" name="Equation" r:id="rId8" imgW="114120" imgH="215640" progId="Equation.3">
              <p:embed/>
            </p:oleObj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 descr="https://encrypted-tbn0.gstatic.com/images?q=tbn:ANd9GcT6Rrh_qS7I-Jf9BxwNkznAvkH1BVGreCvaxSOpX3wdpaOUH8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810000"/>
            <a:ext cx="3044967" cy="2438400"/>
          </a:xfrm>
          <a:prstGeom prst="rect">
            <a:avLst/>
          </a:prstGeom>
          <a:noFill/>
        </p:spPr>
      </p:pic>
      <p:pic>
        <p:nvPicPr>
          <p:cNvPr id="159746" name="Picture 2" descr="https://encrypted-tbn0.gstatic.com/images?q=tbn:ANd9GcQ7rgMQo2UW-SyYb80E8VCtjJD84CtSU3CpfjuZ-PmTvI8K8aX8G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2057400"/>
            <a:ext cx="2571750" cy="17716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91400" cy="4525963"/>
          </a:xfrm>
        </p:spPr>
        <p:txBody>
          <a:bodyPr/>
          <a:lstStyle/>
          <a:p>
            <a:r>
              <a:rPr lang="en-US" dirty="0" smtClean="0"/>
              <a:t>Concept: c-Smooth Distance Estimation</a:t>
            </a:r>
          </a:p>
          <a:p>
            <a:endParaRPr lang="en-US" dirty="0" smtClean="0"/>
          </a:p>
          <a:p>
            <a:r>
              <a:rPr lang="en-US" dirty="0" smtClean="0"/>
              <a:t>Lemma</a:t>
            </a:r>
          </a:p>
          <a:p>
            <a:pPr lvl="1"/>
            <a:r>
              <a:rPr lang="en-US" dirty="0" smtClean="0"/>
              <a:t>Privacy for All, Accuracy for Some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Constructing a 4-Smooth Distance Estimator</a:t>
            </a:r>
          </a:p>
          <a:p>
            <a:pPr lvl="1"/>
            <a:r>
              <a:rPr lang="en-US" b="1" dirty="0" smtClean="0"/>
              <a:t>LP Rounding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c-Smooth Distance Estimation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524000"/>
            <a:ext cx="2247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Matura MT Script Capitals"/>
                <a:sym typeface="Mathematica1"/>
              </a:rPr>
              <a:t></a:t>
            </a:r>
            <a:r>
              <a:rPr lang="en-US" sz="3200" dirty="0" smtClean="0"/>
              <a:t>: </a:t>
            </a:r>
            <a:r>
              <a:rPr lang="en-US" sz="3200" dirty="0" smtClean="0">
                <a:latin typeface="Blackadder ITC" pitchFamily="82" charset="0"/>
                <a:sym typeface="Mathematica1Mono"/>
              </a:rPr>
              <a:t>G</a:t>
            </a:r>
            <a:r>
              <a:rPr lang="en-US" sz="3200" b="1" dirty="0" smtClean="0"/>
              <a:t> </a:t>
            </a:r>
            <a:r>
              <a:rPr lang="en-US" sz="3200" dirty="0" smtClean="0">
                <a:sym typeface="Mathematica1"/>
              </a:rPr>
              <a:t>H</a:t>
            </a:r>
            <a:r>
              <a:rPr lang="en-US" sz="3200" baseline="-25000" dirty="0" smtClean="0">
                <a:sym typeface="Mathematica1"/>
              </a:rPr>
              <a:t>2k</a:t>
            </a:r>
            <a:r>
              <a:rPr lang="en-US" sz="3200" dirty="0" smtClean="0">
                <a:sym typeface="Mathematica1"/>
              </a:rPr>
              <a:t> 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1600200" y="3276600"/>
            <a:ext cx="6019800" cy="25908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≤ c d(G</a:t>
            </a:r>
            <a:r>
              <a:rPr lang="en-US" baseline="-25000" dirty="0" smtClean="0"/>
              <a:t>1</a:t>
            </a:r>
            <a:r>
              <a:rPr lang="en-US" dirty="0" smtClean="0"/>
              <a:t>,H</a:t>
            </a:r>
            <a:r>
              <a:rPr lang="en-US" baseline="-25000" dirty="0" smtClean="0"/>
              <a:t>k</a:t>
            </a:r>
            <a:r>
              <a:rPr lang="en-US" dirty="0" smtClean="0"/>
              <a:t>)</a:t>
            </a:r>
            <a:endParaRPr lang="en-US" baseline="-25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971800" y="1905000"/>
            <a:ext cx="631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ym typeface="Mathematica1"/>
              </a:rPr>
              <a:t>G</a:t>
            </a:r>
            <a:r>
              <a:rPr lang="en-US" sz="3600" baseline="-25000" dirty="0" smtClean="0">
                <a:sym typeface="Mathematica1"/>
              </a:rPr>
              <a:t>1</a:t>
            </a:r>
            <a:endParaRPr lang="en-US" sz="3600" baseline="-25000" dirty="0"/>
          </a:p>
        </p:txBody>
      </p:sp>
      <p:cxnSp>
        <p:nvCxnSpPr>
          <p:cNvPr id="7" name="Straight Arrow Connector 6"/>
          <p:cNvCxnSpPr>
            <a:stCxn id="6" idx="2"/>
            <a:endCxn id="10" idx="0"/>
          </p:cNvCxnSpPr>
          <p:nvPr/>
        </p:nvCxnSpPr>
        <p:spPr>
          <a:xfrm flipH="1">
            <a:off x="2560045" y="2551331"/>
            <a:ext cx="727707" cy="1563469"/>
          </a:xfrm>
          <a:prstGeom prst="straightConnector1">
            <a:avLst/>
          </a:prstGeom>
          <a:ln w="222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921296" y="1905000"/>
            <a:ext cx="631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ym typeface="Mathematica1"/>
              </a:rPr>
              <a:t>G</a:t>
            </a:r>
            <a:r>
              <a:rPr lang="en-US" sz="3600" baseline="-25000" dirty="0" smtClean="0">
                <a:sym typeface="Mathematica1"/>
              </a:rPr>
              <a:t>2</a:t>
            </a:r>
            <a:endParaRPr lang="en-US" sz="3600" baseline="-25000" dirty="0"/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>
            <a:off x="6237248" y="2551331"/>
            <a:ext cx="773152" cy="1792069"/>
          </a:xfrm>
          <a:prstGeom prst="straightConnector1">
            <a:avLst/>
          </a:prstGeom>
          <a:ln w="222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981200" y="4114800"/>
            <a:ext cx="1157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Matura MT Script Capitals"/>
                <a:sym typeface="Mathematica1"/>
              </a:rPr>
              <a:t></a:t>
            </a:r>
            <a:r>
              <a:rPr lang="en-US" sz="3600" dirty="0" smtClean="0">
                <a:sym typeface="Mathematica1"/>
              </a:rPr>
              <a:t>(G</a:t>
            </a:r>
            <a:r>
              <a:rPr lang="en-US" sz="3600" baseline="-25000" dirty="0" smtClean="0">
                <a:sym typeface="Mathematica1"/>
              </a:rPr>
              <a:t>1</a:t>
            </a:r>
            <a:r>
              <a:rPr lang="en-US" sz="3600" dirty="0" smtClean="0">
                <a:sym typeface="Mathematica1"/>
              </a:rPr>
              <a:t>)</a:t>
            </a:r>
            <a:endParaRPr lang="en-US" sz="3600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6324600" y="4191000"/>
            <a:ext cx="1157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Matura MT Script Capitals"/>
                <a:sym typeface="Mathematica1"/>
              </a:rPr>
              <a:t></a:t>
            </a:r>
            <a:r>
              <a:rPr lang="en-US" sz="3600" dirty="0" smtClean="0">
                <a:sym typeface="Mathematica1"/>
              </a:rPr>
              <a:t>(G</a:t>
            </a:r>
            <a:r>
              <a:rPr lang="en-US" sz="3600" baseline="-25000" dirty="0" smtClean="0">
                <a:sym typeface="Mathematica1"/>
              </a:rPr>
              <a:t>2</a:t>
            </a:r>
            <a:r>
              <a:rPr lang="en-US" sz="3600" dirty="0" smtClean="0">
                <a:sym typeface="Mathematica1"/>
              </a:rPr>
              <a:t>)</a:t>
            </a:r>
            <a:endParaRPr lang="en-US" sz="3600" baseline="-250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657600" y="2209800"/>
            <a:ext cx="2133600" cy="0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38600" y="1676400"/>
            <a:ext cx="182133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d(</a:t>
            </a:r>
            <a:r>
              <a:rPr lang="en-US" sz="2800" dirty="0" smtClean="0">
                <a:sym typeface="Mathematica1"/>
              </a:rPr>
              <a:t>G</a:t>
            </a:r>
            <a:r>
              <a:rPr lang="en-US" sz="2800" baseline="-25000" dirty="0" smtClean="0">
                <a:sym typeface="Mathematica1"/>
              </a:rPr>
              <a:t>1</a:t>
            </a:r>
            <a:r>
              <a:rPr lang="en-US" sz="2800" dirty="0" smtClean="0"/>
              <a:t>,</a:t>
            </a:r>
            <a:r>
              <a:rPr lang="en-US" sz="2800" dirty="0" smtClean="0">
                <a:sym typeface="Mathematica1"/>
              </a:rPr>
              <a:t> G</a:t>
            </a:r>
            <a:r>
              <a:rPr lang="en-US" sz="2800" baseline="-25000" dirty="0" smtClean="0">
                <a:sym typeface="Mathematica1"/>
              </a:rPr>
              <a:t>2</a:t>
            </a:r>
            <a:r>
              <a:rPr lang="en-US" sz="2800" dirty="0" smtClean="0"/>
              <a:t>)=1</a:t>
            </a:r>
            <a:endParaRPr lang="en-US" sz="2800" baseline="-25000" dirty="0" smtClean="0"/>
          </a:p>
          <a:p>
            <a:endParaRPr lang="en-US" dirty="0"/>
          </a:p>
        </p:txBody>
      </p:sp>
      <p:cxnSp>
        <p:nvCxnSpPr>
          <p:cNvPr id="15" name="Straight Connector 14"/>
          <p:cNvCxnSpPr>
            <a:endCxn id="11" idx="1"/>
          </p:cNvCxnSpPr>
          <p:nvPr/>
        </p:nvCxnSpPr>
        <p:spPr>
          <a:xfrm>
            <a:off x="3124200" y="4495800"/>
            <a:ext cx="3200400" cy="18366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324601" y="2590801"/>
            <a:ext cx="1142999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d</a:t>
            </a:r>
            <a:r>
              <a:rPr lang="en-US" sz="2400" baseline="-25000" dirty="0" err="1" smtClean="0"/>
              <a:t>est</a:t>
            </a:r>
            <a:r>
              <a:rPr lang="en-US" sz="2400" dirty="0" smtClean="0"/>
              <a:t>(</a:t>
            </a:r>
            <a:r>
              <a:rPr lang="en-US" sz="2400" dirty="0" smtClean="0">
                <a:sym typeface="Mathematica1"/>
              </a:rPr>
              <a:t>G</a:t>
            </a:r>
            <a:r>
              <a:rPr lang="en-US" sz="2400" baseline="-25000" dirty="0" smtClean="0">
                <a:sym typeface="Mathematica1"/>
              </a:rPr>
              <a:t>2</a:t>
            </a:r>
            <a:r>
              <a:rPr lang="en-US" sz="2400" dirty="0" smtClean="0"/>
              <a:t>)</a:t>
            </a:r>
            <a:endParaRPr lang="en-US" sz="2400" baseline="-25000" dirty="0" smtClean="0"/>
          </a:p>
          <a:p>
            <a:endParaRPr lang="en-US" sz="2800" baseline="-250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4419600" y="2667000"/>
            <a:ext cx="8980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H</a:t>
            </a:r>
            <a:r>
              <a:rPr lang="en-US" sz="4400" baseline="-25000" dirty="0" smtClean="0"/>
              <a:t>2k</a:t>
            </a:r>
            <a:endParaRPr lang="en-US" sz="4400" dirty="0"/>
          </a:p>
        </p:txBody>
      </p:sp>
      <p:sp>
        <p:nvSpPr>
          <p:cNvPr id="20" name="Rectangle 19"/>
          <p:cNvSpPr/>
          <p:nvPr/>
        </p:nvSpPr>
        <p:spPr>
          <a:xfrm>
            <a:off x="685800" y="6019800"/>
            <a:ext cx="4617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C-smooth </a:t>
            </a:r>
            <a:r>
              <a:rPr lang="en-US" sz="2400" dirty="0" smtClean="0">
                <a:sym typeface="Mathematica1"/>
              </a:rPr>
              <a:t></a:t>
            </a:r>
            <a:r>
              <a:rPr lang="en-US" sz="2400" dirty="0" smtClean="0"/>
              <a:t> |</a:t>
            </a:r>
            <a:r>
              <a:rPr lang="en-US" sz="2400" dirty="0" err="1" smtClean="0"/>
              <a:t>d</a:t>
            </a:r>
            <a:r>
              <a:rPr lang="en-US" sz="2400" baseline="-25000" dirty="0" err="1" smtClean="0"/>
              <a:t>est</a:t>
            </a:r>
            <a:r>
              <a:rPr lang="en-US" sz="2400" dirty="0" smtClean="0"/>
              <a:t>(</a:t>
            </a:r>
            <a:r>
              <a:rPr lang="en-US" sz="2400" dirty="0" smtClean="0">
                <a:sym typeface="Mathematica1"/>
              </a:rPr>
              <a:t>G</a:t>
            </a:r>
            <a:r>
              <a:rPr lang="en-US" sz="2400" baseline="-25000" dirty="0" smtClean="0">
                <a:sym typeface="Mathematica1"/>
              </a:rPr>
              <a:t>1</a:t>
            </a:r>
            <a:r>
              <a:rPr lang="en-US" sz="2400" dirty="0" smtClean="0"/>
              <a:t>)- </a:t>
            </a:r>
            <a:r>
              <a:rPr lang="en-US" sz="2400" dirty="0" err="1" smtClean="0"/>
              <a:t>d</a:t>
            </a:r>
            <a:r>
              <a:rPr lang="en-US" sz="2400" baseline="-25000" dirty="0" err="1" smtClean="0"/>
              <a:t>est</a:t>
            </a:r>
            <a:r>
              <a:rPr lang="en-US" sz="2400" dirty="0" smtClean="0"/>
              <a:t>(</a:t>
            </a:r>
            <a:r>
              <a:rPr lang="en-US" sz="2400" dirty="0" smtClean="0">
                <a:sym typeface="Mathematica1"/>
              </a:rPr>
              <a:t>G</a:t>
            </a:r>
            <a:r>
              <a:rPr lang="en-US" sz="2400" baseline="-25000" dirty="0" smtClean="0">
                <a:sym typeface="Mathematica1"/>
              </a:rPr>
              <a:t>2</a:t>
            </a:r>
            <a:r>
              <a:rPr lang="en-US" sz="2400" dirty="0" smtClean="0"/>
              <a:t>)| ≤ c</a:t>
            </a:r>
            <a:endParaRPr lang="en-US" sz="2400" baseline="-25000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7315200" y="2662535"/>
            <a:ext cx="1614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≤ c d(G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,H</a:t>
            </a:r>
            <a:r>
              <a:rPr lang="en-US" sz="2400" baseline="-25000" dirty="0" smtClean="0"/>
              <a:t>k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442855" y="2667000"/>
            <a:ext cx="2986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d</a:t>
            </a:r>
            <a:r>
              <a:rPr lang="en-US" sz="2400" baseline="-25000" dirty="0" err="1" smtClean="0"/>
              <a:t>est</a:t>
            </a:r>
            <a:r>
              <a:rPr lang="en-US" sz="2400" dirty="0" smtClean="0"/>
              <a:t>(</a:t>
            </a:r>
            <a:r>
              <a:rPr lang="en-US" sz="2400" dirty="0" smtClean="0">
                <a:sym typeface="Mathematica1"/>
              </a:rPr>
              <a:t>G</a:t>
            </a:r>
            <a:r>
              <a:rPr lang="en-US" sz="2400" baseline="-25000" dirty="0" smtClean="0">
                <a:sym typeface="Mathematica1"/>
              </a:rPr>
              <a:t>1</a:t>
            </a:r>
            <a:r>
              <a:rPr lang="en-US" sz="2400" dirty="0" smtClean="0"/>
              <a:t>)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≤ d(G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</a:t>
            </a:r>
            <a:r>
              <a:rPr lang="en-US" sz="2400" dirty="0" smtClean="0">
                <a:latin typeface="Matura MT Script Capitals"/>
                <a:sym typeface="Mathematica1"/>
              </a:rPr>
              <a:t></a:t>
            </a:r>
            <a:r>
              <a:rPr lang="en-US" sz="2400" dirty="0" smtClean="0"/>
              <a:t>(G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))</a:t>
            </a:r>
            <a:endParaRPr lang="en-US" sz="2400" baseline="-25000" dirty="0" smtClean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3657600" y="5943600"/>
            <a:ext cx="4648200" cy="76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295400"/>
            <a:ext cx="5181600" cy="457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c-Smooth Distance </a:t>
            </a:r>
            <a:r>
              <a:rPr lang="en-US" dirty="0" smtClean="0"/>
              <a:t>Estimation via LP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09600" y="1371600"/>
          <a:ext cx="1803400" cy="685800"/>
        </p:xfrm>
        <a:graphic>
          <a:graphicData uri="http://schemas.openxmlformats.org/presentationml/2006/ole">
            <p:oleObj spid="_x0000_s32770" name="Equation" r:id="rId4" imgW="901440" imgH="34272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12800" y="2286000"/>
          <a:ext cx="2540000" cy="609600"/>
        </p:xfrm>
        <a:graphic>
          <a:graphicData uri="http://schemas.openxmlformats.org/presentationml/2006/ole">
            <p:oleObj spid="_x0000_s32771" name="Equation" r:id="rId5" imgW="952200" imgH="228600" progId="Equation.3">
              <p:embed/>
            </p:oleObj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762000" y="4191000"/>
          <a:ext cx="2576512" cy="838200"/>
        </p:xfrm>
        <a:graphic>
          <a:graphicData uri="http://schemas.openxmlformats.org/presentationml/2006/ole">
            <p:oleObj spid="_x0000_s32772" name="Equation" r:id="rId6" imgW="1054080" imgH="342720" progId="Equation.3">
              <p:embed/>
            </p:oleObj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762000" y="2895600"/>
          <a:ext cx="2763253" cy="673100"/>
        </p:xfrm>
        <a:graphic>
          <a:graphicData uri="http://schemas.openxmlformats.org/presentationml/2006/ole">
            <p:oleObj spid="_x0000_s32773" name="Equation" r:id="rId7" imgW="990360" imgH="241200" progId="Equation.3">
              <p:embed/>
            </p:oleObj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762000" y="3505200"/>
          <a:ext cx="4749131" cy="622300"/>
        </p:xfrm>
        <a:graphic>
          <a:graphicData uri="http://schemas.openxmlformats.org/presentationml/2006/ole">
            <p:oleObj spid="_x0000_s32774" name="Equation" r:id="rId8" imgW="1841400" imgH="2412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867400" y="1295400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Integral Intuitions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1905000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d(G,</a:t>
            </a:r>
            <a:r>
              <a:rPr lang="en-US" sz="2400" dirty="0" smtClean="0">
                <a:sym typeface="Mathematica1"/>
              </a:rPr>
              <a:t> </a:t>
            </a:r>
            <a:r>
              <a:rPr lang="en-US" sz="2400" dirty="0" err="1" smtClean="0">
                <a:sym typeface="Mathematica1"/>
              </a:rPr>
              <a:t>H</a:t>
            </a:r>
            <a:r>
              <a:rPr lang="en-US" sz="2400" baseline="-25000" dirty="0" err="1" smtClean="0">
                <a:sym typeface="Mathematica1"/>
              </a:rPr>
              <a:t>k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 flipV="1">
            <a:off x="2514600" y="1676401"/>
            <a:ext cx="3505200" cy="459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8" idx="1"/>
          </p:cNvCxnSpPr>
          <p:nvPr/>
        </p:nvCxnSpPr>
        <p:spPr>
          <a:xfrm flipH="1" flipV="1">
            <a:off x="3429000" y="2590800"/>
            <a:ext cx="2743200" cy="1546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72200" y="2514600"/>
            <a:ext cx="135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Delete v?</a:t>
            </a:r>
            <a:endParaRPr lang="en-US" sz="2400" dirty="0"/>
          </a:p>
        </p:txBody>
      </p:sp>
      <p:sp>
        <p:nvSpPr>
          <p:cNvPr id="19" name="Right Brace 18"/>
          <p:cNvSpPr/>
          <p:nvPr/>
        </p:nvSpPr>
        <p:spPr>
          <a:xfrm>
            <a:off x="5486400" y="3124200"/>
            <a:ext cx="609600" cy="990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248400" y="31242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err="1" smtClean="0"/>
              <a:t>u,v</a:t>
            </a:r>
            <a:r>
              <a:rPr lang="en-US" sz="2400" dirty="0" smtClean="0"/>
              <a:t>) cannot be deleted unless u or v is deleted.</a:t>
            </a:r>
            <a:endParaRPr lang="en-US" sz="24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3429000" y="4495800"/>
            <a:ext cx="2743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19800" y="51009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Mathematica1"/>
              </a:rPr>
              <a:t></a:t>
            </a:r>
            <a:r>
              <a:rPr lang="en-US" sz="2400" dirty="0" smtClean="0"/>
              <a:t>(G) </a:t>
            </a:r>
            <a:r>
              <a:rPr lang="en-US" sz="2400" dirty="0" smtClean="0">
                <a:sym typeface="Mathematica1Mono"/>
              </a:rPr>
              <a:t></a:t>
            </a:r>
            <a:r>
              <a:rPr lang="en-US" sz="2400" dirty="0" smtClean="0"/>
              <a:t> 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k</a:t>
            </a:r>
            <a:endParaRPr lang="en-US" sz="2400" baseline="-25000" dirty="0"/>
          </a:p>
        </p:txBody>
      </p:sp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533400" y="6019800"/>
          <a:ext cx="2006600" cy="685800"/>
        </p:xfrm>
        <a:graphic>
          <a:graphicData uri="http://schemas.openxmlformats.org/presentationml/2006/ole">
            <p:oleObj spid="_x0000_s32775" name="Equation" r:id="rId9" imgW="1002960" imgH="342720" progId="Equation.3">
              <p:embed/>
            </p:oleObj>
          </a:graphicData>
        </a:graphic>
      </p:graphicFrame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5537200" y="6096000"/>
          <a:ext cx="2590800" cy="508000"/>
        </p:xfrm>
        <a:graphic>
          <a:graphicData uri="http://schemas.openxmlformats.org/presentationml/2006/ole">
            <p:oleObj spid="_x0000_s32776" name="Equation" r:id="rId10" imgW="1295280" imgH="253800" progId="Equation.3">
              <p:embed/>
            </p:oleObj>
          </a:graphicData>
        </a:graphic>
      </p:graphicFrame>
      <p:sp>
        <p:nvSpPr>
          <p:cNvPr id="33" name="Rectangle 32"/>
          <p:cNvSpPr/>
          <p:nvPr/>
        </p:nvSpPr>
        <p:spPr>
          <a:xfrm>
            <a:off x="457200" y="5943600"/>
            <a:ext cx="2209800" cy="76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810000" y="6096000"/>
            <a:ext cx="1491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4-Smooth: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1219200" y="2133600"/>
            <a:ext cx="7162800" cy="312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 smtClean="0"/>
              <a:t>Proof: Let v be the vertex such that G-v = G’-v. 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Solve LP for G, and set 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dirty="0" smtClean="0"/>
              <a:t>x</a:t>
            </a:r>
            <a:r>
              <a:rPr lang="en-US" sz="2800" baseline="-25000" dirty="0" smtClean="0"/>
              <a:t>v</a:t>
            </a:r>
            <a:r>
              <a:rPr lang="en-US" sz="2800" dirty="0" smtClean="0"/>
              <a:t>*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=1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dirty="0" err="1" smtClean="0"/>
              <a:t>x</a:t>
            </a:r>
            <a:r>
              <a:rPr lang="en-US" sz="2800" baseline="-25000" dirty="0" err="1" smtClean="0"/>
              <a:t>u</a:t>
            </a:r>
            <a:r>
              <a:rPr lang="en-US" sz="2800" dirty="0" smtClean="0"/>
              <a:t>*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=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u</a:t>
            </a:r>
            <a:r>
              <a:rPr lang="en-US" sz="2800" baseline="-25000" dirty="0" smtClean="0"/>
              <a:t>    </a:t>
            </a:r>
            <a:r>
              <a:rPr lang="en-US" sz="2800" dirty="0" smtClean="0"/>
              <a:t>for </a:t>
            </a:r>
            <a:r>
              <a:rPr lang="en-US" sz="2800" dirty="0" err="1" smtClean="0"/>
              <a:t>u</a:t>
            </a:r>
            <a:r>
              <a:rPr lang="en-US" sz="2800" dirty="0" err="1" smtClean="0">
                <a:sym typeface="Mathematica1"/>
              </a:rPr>
              <a:t>v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Now x* is a feasible LP solution for G’.</a:t>
            </a:r>
            <a:endParaRPr lang="en-US" sz="2800" baseline="-25000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87</a:t>
            </a:fld>
            <a:endParaRPr lang="en-US"/>
          </a:p>
        </p:txBody>
      </p:sp>
      <p:graphicFrame>
        <p:nvGraphicFramePr>
          <p:cNvPr id="32777" name="Object 9"/>
          <p:cNvGraphicFramePr>
            <a:graphicFrameLocks noChangeAspect="1"/>
          </p:cNvGraphicFramePr>
          <p:nvPr/>
        </p:nvGraphicFramePr>
        <p:xfrm>
          <a:off x="2654299" y="4406899"/>
          <a:ext cx="3670301" cy="670229"/>
        </p:xfrm>
        <a:graphic>
          <a:graphicData uri="http://schemas.openxmlformats.org/presentationml/2006/ole">
            <p:oleObj spid="_x0000_s32777" name="Equation" r:id="rId11" imgW="146016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9" grpId="0" animBg="1"/>
      <p:bldP spid="11" grpId="0"/>
      <p:bldP spid="12" grpId="0"/>
      <p:bldP spid="18" grpId="0"/>
      <p:bldP spid="19" grpId="0" animBg="1"/>
      <p:bldP spid="20" grpId="0"/>
      <p:bldP spid="23" grpId="0"/>
      <p:bldP spid="33" grpId="0" animBg="1"/>
      <p:bldP spid="35" grpId="0"/>
      <p:bldP spid="36" grpId="0" uiExpand="1" build="allAtOnce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Rounding the 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600201"/>
            <a:ext cx="762000" cy="685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y</a:t>
            </a:r>
            <a:r>
              <a:rPr lang="en-US" baseline="-25000" dirty="0" err="1" smtClean="0"/>
              <a:t>v</a:t>
            </a:r>
            <a:r>
              <a:rPr lang="en-US" dirty="0" smtClean="0"/>
              <a:t>=</a:t>
            </a:r>
            <a:endParaRPr lang="en-US" baseline="-25000" dirty="0"/>
          </a:p>
        </p:txBody>
      </p:sp>
      <p:sp>
        <p:nvSpPr>
          <p:cNvPr id="4" name="Rectangle 3"/>
          <p:cNvSpPr/>
          <p:nvPr/>
        </p:nvSpPr>
        <p:spPr>
          <a:xfrm>
            <a:off x="457200" y="1295400"/>
            <a:ext cx="5181600" cy="457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09600" y="1371600"/>
          <a:ext cx="1803400" cy="685800"/>
        </p:xfrm>
        <a:graphic>
          <a:graphicData uri="http://schemas.openxmlformats.org/presentationml/2006/ole">
            <p:oleObj spid="_x0000_s33794" name="Equation" r:id="rId3" imgW="901440" imgH="34272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12800" y="2286000"/>
          <a:ext cx="2540000" cy="609600"/>
        </p:xfrm>
        <a:graphic>
          <a:graphicData uri="http://schemas.openxmlformats.org/presentationml/2006/ole">
            <p:oleObj spid="_x0000_s33795" name="Equation" r:id="rId4" imgW="952200" imgH="228600" progId="Equation.3">
              <p:embed/>
            </p:oleObj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776288" y="4191000"/>
          <a:ext cx="2576512" cy="838200"/>
        </p:xfrm>
        <a:graphic>
          <a:graphicData uri="http://schemas.openxmlformats.org/presentationml/2006/ole">
            <p:oleObj spid="_x0000_s33796" name="Equation" r:id="rId5" imgW="1054080" imgH="342720" progId="Equation.3">
              <p:embed/>
            </p:oleObj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762000" y="2895600"/>
          <a:ext cx="2763253" cy="673100"/>
        </p:xfrm>
        <a:graphic>
          <a:graphicData uri="http://schemas.openxmlformats.org/presentationml/2006/ole">
            <p:oleObj spid="_x0000_s33797" name="Equation" r:id="rId6" imgW="990360" imgH="241200" progId="Equation.3">
              <p:embed/>
            </p:oleObj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737269" y="3505200"/>
          <a:ext cx="4749131" cy="622300"/>
        </p:xfrm>
        <a:graphic>
          <a:graphicData uri="http://schemas.openxmlformats.org/presentationml/2006/ole">
            <p:oleObj spid="_x0000_s33798" name="Equation" r:id="rId7" imgW="1841400" imgH="241200" progId="Equation.3">
              <p:embed/>
            </p:oleObj>
          </a:graphicData>
        </a:graphic>
      </p:graphicFrame>
      <p:sp>
        <p:nvSpPr>
          <p:cNvPr id="10" name="Left Brace 9"/>
          <p:cNvSpPr/>
          <p:nvPr/>
        </p:nvSpPr>
        <p:spPr>
          <a:xfrm>
            <a:off x="6477000" y="1371600"/>
            <a:ext cx="533400" cy="1143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162800" y="1295401"/>
            <a:ext cx="1828800" cy="685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If x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≥ ¼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162800" y="1981200"/>
            <a:ext cx="18288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o.w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791200" y="3200400"/>
            <a:ext cx="11430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u,v</a:t>
            </a:r>
            <a:r>
              <a:rPr lang="en-US" sz="3200" dirty="0" smtClean="0"/>
              <a:t> =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Left Brace 13"/>
          <p:cNvSpPr/>
          <p:nvPr/>
        </p:nvSpPr>
        <p:spPr>
          <a:xfrm>
            <a:off x="6858000" y="2971800"/>
            <a:ext cx="304800" cy="1676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315200" y="2895600"/>
            <a:ext cx="1828800" cy="685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  If x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≥ ¼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315200" y="3429000"/>
            <a:ext cx="1828800" cy="685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  If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≥ ¼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315200" y="3962400"/>
            <a:ext cx="18288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o.w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867400" y="5029200"/>
            <a:ext cx="11430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u,v</a:t>
            </a:r>
            <a:r>
              <a:rPr lang="en-US" sz="3200" dirty="0" smtClean="0"/>
              <a:t>=1 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7010400" y="5105400"/>
            <a:ext cx="457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620000" y="5105400"/>
            <a:ext cx="1143000" cy="685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u,v</a:t>
            </a:r>
            <a:r>
              <a:rPr lang="en-US" sz="3200" dirty="0" smtClean="0"/>
              <a:t>≥½ 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91200" y="4800600"/>
            <a:ext cx="2971800" cy="1143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/>
      <p:bldP spid="12" grpId="0"/>
      <p:bldP spid="13" grpId="0"/>
      <p:bldP spid="14" grpId="0" animBg="1"/>
      <p:bldP spid="15" grpId="0"/>
      <p:bldP spid="16" grpId="0"/>
      <p:bldP spid="18" grpId="0"/>
      <p:bldP spid="20" grpId="0"/>
      <p:bldP spid="21" grpId="0" animBg="1"/>
      <p:bldP spid="22" grpId="0"/>
      <p:bldP spid="23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Rounding the 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600201"/>
            <a:ext cx="762000" cy="685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y</a:t>
            </a:r>
            <a:r>
              <a:rPr lang="en-US" baseline="-25000" dirty="0" err="1" smtClean="0"/>
              <a:t>v</a:t>
            </a:r>
            <a:r>
              <a:rPr lang="en-US" dirty="0" smtClean="0"/>
              <a:t>=</a:t>
            </a:r>
            <a:endParaRPr lang="en-US" baseline="-25000" dirty="0"/>
          </a:p>
        </p:txBody>
      </p:sp>
      <p:sp>
        <p:nvSpPr>
          <p:cNvPr id="4" name="Rectangle 3"/>
          <p:cNvSpPr/>
          <p:nvPr/>
        </p:nvSpPr>
        <p:spPr>
          <a:xfrm>
            <a:off x="457200" y="1295400"/>
            <a:ext cx="5181600" cy="381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96900" y="1371600"/>
          <a:ext cx="1828800" cy="685800"/>
        </p:xfrm>
        <a:graphic>
          <a:graphicData uri="http://schemas.openxmlformats.org/presentationml/2006/ole">
            <p:oleObj spid="_x0000_s34818" name="Equation" r:id="rId3" imgW="914400" imgH="34272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55662" y="2286000"/>
          <a:ext cx="2573338" cy="609600"/>
        </p:xfrm>
        <a:graphic>
          <a:graphicData uri="http://schemas.openxmlformats.org/presentationml/2006/ole">
            <p:oleObj spid="_x0000_s34819" name="Equation" r:id="rId4" imgW="965160" imgH="228600" progId="Equation.3">
              <p:embed/>
            </p:oleObj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838200" y="4191000"/>
          <a:ext cx="2700338" cy="838200"/>
        </p:xfrm>
        <a:graphic>
          <a:graphicData uri="http://schemas.openxmlformats.org/presentationml/2006/ole">
            <p:oleObj spid="_x0000_s34820" name="Equation" r:id="rId5" imgW="1104840" imgH="342720" progId="Equation.3">
              <p:embed/>
            </p:oleObj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847725" y="2895600"/>
          <a:ext cx="2657475" cy="673100"/>
        </p:xfrm>
        <a:graphic>
          <a:graphicData uri="http://schemas.openxmlformats.org/presentationml/2006/ole">
            <p:oleObj spid="_x0000_s34821" name="Equation" r:id="rId6" imgW="952200" imgH="241200" progId="Equation.3">
              <p:embed/>
            </p:oleObj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846137" y="3505200"/>
          <a:ext cx="4716463" cy="622300"/>
        </p:xfrm>
        <a:graphic>
          <a:graphicData uri="http://schemas.openxmlformats.org/presentationml/2006/ole">
            <p:oleObj spid="_x0000_s34822" name="Equation" r:id="rId7" imgW="1828800" imgH="241200" progId="Equation.3">
              <p:embed/>
            </p:oleObj>
          </a:graphicData>
        </a:graphic>
      </p:graphicFrame>
      <p:sp>
        <p:nvSpPr>
          <p:cNvPr id="10" name="Left Brace 9"/>
          <p:cNvSpPr/>
          <p:nvPr/>
        </p:nvSpPr>
        <p:spPr>
          <a:xfrm>
            <a:off x="6477000" y="1371600"/>
            <a:ext cx="533400" cy="1143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162800" y="1295401"/>
            <a:ext cx="1828800" cy="685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  If x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≥ ¼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162800" y="1981200"/>
            <a:ext cx="18288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o.w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791200" y="3200400"/>
            <a:ext cx="11430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u,v</a:t>
            </a:r>
            <a:r>
              <a:rPr lang="en-US" sz="3200" dirty="0" smtClean="0"/>
              <a:t> =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Left Brace 13"/>
          <p:cNvSpPr/>
          <p:nvPr/>
        </p:nvSpPr>
        <p:spPr>
          <a:xfrm>
            <a:off x="6858000" y="2971800"/>
            <a:ext cx="304800" cy="1676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315200" y="2895600"/>
            <a:ext cx="1828800" cy="685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0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If x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≥ ¼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315200" y="3429000"/>
            <a:ext cx="1828800" cy="685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noProof="0" dirty="0" smtClean="0"/>
              <a:t>0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If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≥ ¼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315200" y="3962400"/>
            <a:ext cx="18288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o.w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" y="5334000"/>
            <a:ext cx="647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ym typeface="Mathematica1"/>
              </a:rPr>
              <a:t>Keep edge </a:t>
            </a:r>
            <a:r>
              <a:rPr lang="en-US" sz="2800" dirty="0" smtClean="0">
                <a:sym typeface="Wingdings" pitchFamily="2" charset="2"/>
              </a:rPr>
              <a:t></a:t>
            </a:r>
            <a:r>
              <a:rPr lang="en-US" sz="2800" dirty="0" smtClean="0">
                <a:sym typeface="Mathematica1"/>
              </a:rPr>
              <a:t> </a:t>
            </a:r>
            <a:r>
              <a:rPr lang="en-US" sz="2800" dirty="0" err="1" smtClean="0">
                <a:sym typeface="Mathematica1"/>
              </a:rPr>
              <a:t>e</a:t>
            </a:r>
            <a:r>
              <a:rPr lang="en-US" sz="2800" baseline="-25000" dirty="0" err="1" smtClean="0">
                <a:sym typeface="Mathematica1"/>
              </a:rPr>
              <a:t>u,v</a:t>
            </a:r>
            <a:r>
              <a:rPr lang="en-US" sz="2800" baseline="-25000" dirty="0" smtClean="0">
                <a:sym typeface="Mathematica1"/>
              </a:rPr>
              <a:t>  </a:t>
            </a:r>
            <a:r>
              <a:rPr lang="en-US" sz="2800" dirty="0" smtClean="0">
                <a:sym typeface="Mathematica1"/>
              </a:rPr>
              <a:t>= 1</a:t>
            </a:r>
            <a:endParaRPr lang="en-US" sz="2800" dirty="0" smtClean="0">
              <a:latin typeface="Matura MT Script Capitals"/>
              <a:sym typeface="Mathematica1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" y="5943600"/>
            <a:ext cx="4357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ym typeface="Mathematica1"/>
              </a:rPr>
              <a:t>Call the resulting graph </a:t>
            </a:r>
            <a:r>
              <a:rPr lang="en-US" sz="2800" dirty="0" smtClean="0">
                <a:latin typeface="Matura MT Script Capitals"/>
                <a:sym typeface="Mathematica1"/>
              </a:rPr>
              <a:t></a:t>
            </a:r>
            <a:r>
              <a:rPr lang="en-US" sz="2800" dirty="0" smtClean="0">
                <a:sym typeface="Mathematica1"/>
              </a:rPr>
              <a:t>(G).</a:t>
            </a:r>
            <a:endParaRPr lang="en-US" sz="28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943600" y="5029200"/>
            <a:ext cx="11430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u,v</a:t>
            </a:r>
            <a:r>
              <a:rPr lang="en-US" sz="3200" dirty="0" smtClean="0"/>
              <a:t>=1 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7086600" y="5105400"/>
            <a:ext cx="457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7696200" y="5105400"/>
            <a:ext cx="1143000" cy="685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u,v</a:t>
            </a:r>
            <a:r>
              <a:rPr lang="en-US" sz="3200" dirty="0" smtClean="0"/>
              <a:t>≥½ 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67400" y="4800600"/>
            <a:ext cx="2971800" cy="1143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Adjacency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304800" y="5105400"/>
            <a:ext cx="8534400" cy="120032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Johnny’s mom may be able tell if he watches R-rated movies. </a:t>
            </a:r>
            <a:endParaRPr lang="en-US" sz="3600" dirty="0"/>
          </a:p>
        </p:txBody>
      </p:sp>
      <p:sp>
        <p:nvSpPr>
          <p:cNvPr id="88" name="Rectangle 87"/>
          <p:cNvSpPr/>
          <p:nvPr/>
        </p:nvSpPr>
        <p:spPr>
          <a:xfrm>
            <a:off x="3581400" y="1752600"/>
            <a:ext cx="9348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ym typeface="Mathematica1"/>
              </a:rPr>
              <a:t></a:t>
            </a:r>
            <a:r>
              <a:rPr lang="en-US" sz="6000" baseline="-25000" dirty="0" smtClean="0">
                <a:sym typeface="Mathematica1"/>
              </a:rPr>
              <a:t>e</a:t>
            </a:r>
            <a:endParaRPr lang="en-US" sz="6000" baseline="-25000" dirty="0"/>
          </a:p>
        </p:txBody>
      </p:sp>
      <p:pic>
        <p:nvPicPr>
          <p:cNvPr id="68610" name="Picture 2" descr="https://encrypted-tbn2.google.com/images?q=tbn:ANd9GcQKlX_y4Wjax_dyRgdC22JB_PqJgyDDj2crFKuboz4UPn9nShG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81200"/>
            <a:ext cx="609599" cy="609600"/>
          </a:xfrm>
          <a:prstGeom prst="rect">
            <a:avLst/>
          </a:prstGeom>
          <a:noFill/>
        </p:spPr>
      </p:pic>
      <p:cxnSp>
        <p:nvCxnSpPr>
          <p:cNvPr id="93" name="Straight Connector 92"/>
          <p:cNvCxnSpPr/>
          <p:nvPr/>
        </p:nvCxnSpPr>
        <p:spPr>
          <a:xfrm flipH="1" flipV="1">
            <a:off x="685800" y="2514600"/>
            <a:ext cx="114300" cy="914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14" name="Picture 6" descr="https://encrypted-tbn1.google.com/images?q=tbn:ANd9GcT2GAjjNNaEX1mNX0JZl7nhhvuEoEtrHX3trnnIgNzfbfyNt1KG6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295400"/>
            <a:ext cx="721038" cy="1066800"/>
          </a:xfrm>
          <a:prstGeom prst="rect">
            <a:avLst/>
          </a:prstGeom>
          <a:noFill/>
        </p:spPr>
      </p:pic>
      <p:cxnSp>
        <p:nvCxnSpPr>
          <p:cNvPr id="96" name="Straight Connector 95"/>
          <p:cNvCxnSpPr>
            <a:endCxn id="68614" idx="1"/>
          </p:cNvCxnSpPr>
          <p:nvPr/>
        </p:nvCxnSpPr>
        <p:spPr>
          <a:xfrm flipV="1">
            <a:off x="990600" y="1828800"/>
            <a:ext cx="685800" cy="4572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16" name="Picture 8" descr="https://encrypted-tbn2.google.com/images?q=tbn:ANd9GcSW9QyCZvUk5obPHLt_n-3cuRfRRr3plUwGVhgxCNs-VDOSF9n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514600"/>
            <a:ext cx="1220770" cy="914400"/>
          </a:xfrm>
          <a:prstGeom prst="rect">
            <a:avLst/>
          </a:prstGeom>
          <a:noFill/>
        </p:spPr>
      </p:pic>
      <p:cxnSp>
        <p:nvCxnSpPr>
          <p:cNvPr id="102" name="Straight Connector 101"/>
          <p:cNvCxnSpPr>
            <a:stCxn id="68616" idx="1"/>
          </p:cNvCxnSpPr>
          <p:nvPr/>
        </p:nvCxnSpPr>
        <p:spPr>
          <a:xfrm flipH="1" flipV="1">
            <a:off x="990600" y="2438400"/>
            <a:ext cx="1066800" cy="533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18" name="Picture 10" descr="https://encrypted-tbn2.google.com/images?q=tbn:ANd9GcTkDkNXNw-XqDk8DzwDlXFUpLM-DxfJI758wyW-fH073mTFpPxMR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3581400"/>
            <a:ext cx="912738" cy="1371600"/>
          </a:xfrm>
          <a:prstGeom prst="rect">
            <a:avLst/>
          </a:prstGeom>
          <a:noFill/>
        </p:spPr>
      </p:pic>
      <p:cxnSp>
        <p:nvCxnSpPr>
          <p:cNvPr id="105" name="Straight Connector 104"/>
          <p:cNvCxnSpPr>
            <a:stCxn id="68610" idx="2"/>
          </p:cNvCxnSpPr>
          <p:nvPr/>
        </p:nvCxnSpPr>
        <p:spPr>
          <a:xfrm>
            <a:off x="838200" y="2590800"/>
            <a:ext cx="1371600" cy="9906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20" name="Picture 12" descr="https://encrypted-tbn1.google.com/images?q=tbn:ANd9GcSLCeBXO2FTuHEr9TRKJExzE5k6y73DC0x5tk77Kl42rFa9KWV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505199"/>
            <a:ext cx="914400" cy="1361661"/>
          </a:xfrm>
          <a:prstGeom prst="rect">
            <a:avLst/>
          </a:prstGeom>
          <a:noFill/>
        </p:spPr>
      </p:pic>
      <p:pic>
        <p:nvPicPr>
          <p:cNvPr id="106" name="Picture 2" descr="https://encrypted-tbn2.google.com/images?q=tbn:ANd9GcQKlX_y4Wjax_dyRgdC22JB_PqJgyDDj2crFKuboz4UPn9nShG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609599" cy="609600"/>
          </a:xfrm>
          <a:prstGeom prst="rect">
            <a:avLst/>
          </a:prstGeom>
          <a:noFill/>
        </p:spPr>
      </p:pic>
      <p:pic>
        <p:nvPicPr>
          <p:cNvPr id="108" name="Picture 6" descr="https://encrypted-tbn1.google.com/images?q=tbn:ANd9GcT2GAjjNNaEX1mNX0JZl7nhhvuEoEtrHX3trnnIgNzfbfyNt1KG6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143000"/>
            <a:ext cx="721038" cy="1066800"/>
          </a:xfrm>
          <a:prstGeom prst="rect">
            <a:avLst/>
          </a:prstGeom>
          <a:noFill/>
        </p:spPr>
      </p:pic>
      <p:cxnSp>
        <p:nvCxnSpPr>
          <p:cNvPr id="109" name="Straight Connector 108"/>
          <p:cNvCxnSpPr>
            <a:endCxn id="108" idx="1"/>
          </p:cNvCxnSpPr>
          <p:nvPr/>
        </p:nvCxnSpPr>
        <p:spPr>
          <a:xfrm flipV="1">
            <a:off x="5562600" y="1676400"/>
            <a:ext cx="685800" cy="4572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8" descr="https://encrypted-tbn2.google.com/images?q=tbn:ANd9GcSW9QyCZvUk5obPHLt_n-3cuRfRRr3plUwGVhgxCNs-VDOSF9n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362200"/>
            <a:ext cx="1220770" cy="914400"/>
          </a:xfrm>
          <a:prstGeom prst="rect">
            <a:avLst/>
          </a:prstGeom>
          <a:noFill/>
        </p:spPr>
      </p:pic>
      <p:cxnSp>
        <p:nvCxnSpPr>
          <p:cNvPr id="111" name="Straight Connector 110"/>
          <p:cNvCxnSpPr>
            <a:stCxn id="110" idx="1"/>
          </p:cNvCxnSpPr>
          <p:nvPr/>
        </p:nvCxnSpPr>
        <p:spPr>
          <a:xfrm flipH="1" flipV="1">
            <a:off x="5562600" y="2286000"/>
            <a:ext cx="1066800" cy="5334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Picture 10" descr="https://encrypted-tbn2.google.com/images?q=tbn:ANd9GcTkDkNXNw-XqDk8DzwDlXFUpLM-DxfJI758wyW-fH073mTFpPxMR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3352800"/>
            <a:ext cx="912738" cy="1371600"/>
          </a:xfrm>
          <a:prstGeom prst="rect">
            <a:avLst/>
          </a:prstGeom>
          <a:noFill/>
        </p:spPr>
      </p:pic>
      <p:pic>
        <p:nvPicPr>
          <p:cNvPr id="114" name="Picture 12" descr="https://encrypted-tbn1.google.com/images?q=tbn:ANd9GcSLCeBXO2FTuHEr9TRKJExzE5k6y73DC0x5tk77Kl42rFa9KWV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3352799"/>
            <a:ext cx="914400" cy="1361661"/>
          </a:xfrm>
          <a:prstGeom prst="rect">
            <a:avLst/>
          </a:prstGeom>
          <a:noFill/>
        </p:spPr>
      </p:pic>
      <p:sp>
        <p:nvSpPr>
          <p:cNvPr id="115" name="&quot;No&quot; Symbol 114"/>
          <p:cNvSpPr/>
          <p:nvPr/>
        </p:nvSpPr>
        <p:spPr>
          <a:xfrm>
            <a:off x="3581400" y="1981200"/>
            <a:ext cx="990600" cy="914400"/>
          </a:xfrm>
          <a:prstGeom prst="noSmoking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57200" y="1219200"/>
            <a:ext cx="53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0" y="1371600"/>
            <a:ext cx="53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1524000" y="4038600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…</a:t>
            </a:r>
            <a:endParaRPr lang="en-US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096000" y="3810000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…</a:t>
            </a:r>
            <a:endParaRPr lang="en-US" sz="3200" b="1" dirty="0"/>
          </a:p>
        </p:txBody>
      </p:sp>
      <p:pic>
        <p:nvPicPr>
          <p:cNvPr id="28" name="Picture 14" descr="https://encrypted-tbn2.google.com/images?q=tbn:ANd9GcS6Jd5XhcRuc4RdLxleZNCgqiSKMY320ozB386ajSMkxoAz-dD_3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3581400"/>
            <a:ext cx="1156137" cy="762000"/>
          </a:xfrm>
          <a:prstGeom prst="rect">
            <a:avLst/>
          </a:prstGeom>
          <a:noFill/>
        </p:spPr>
      </p:pic>
      <p:pic>
        <p:nvPicPr>
          <p:cNvPr id="29" name="Picture 14" descr="https://encrypted-tbn2.google.com/images?q=tbn:ANd9GcS6Jd5XhcRuc4RdLxleZNCgqiSKMY320ozB386ajSMkxoAz-dD_3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3505200"/>
            <a:ext cx="1156137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Rounding Facts</a:t>
            </a:r>
            <a:endParaRPr lang="en-US" dirty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>
            <p:ph idx="1"/>
          </p:nvPr>
        </p:nvGraphicFramePr>
        <p:xfrm>
          <a:off x="533400" y="1981200"/>
          <a:ext cx="7953154" cy="1187450"/>
        </p:xfrm>
        <a:graphic>
          <a:graphicData uri="http://schemas.openxmlformats.org/presentationml/2006/ole">
            <p:oleObj spid="_x0000_s35842" name="Equation" r:id="rId3" imgW="2286000" imgH="342720" progId="Equation.3">
              <p:embed/>
            </p:oleObj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533400" y="3505200"/>
          <a:ext cx="3975101" cy="792163"/>
        </p:xfrm>
        <a:graphic>
          <a:graphicData uri="http://schemas.openxmlformats.org/presentationml/2006/ole">
            <p:oleObj spid="_x0000_s35844" name="Equation" r:id="rId4" imgW="1143000" imgH="228600" progId="Equation.3">
              <p:embed/>
            </p:oleObj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457200" y="4648200"/>
          <a:ext cx="4725987" cy="792163"/>
        </p:xfrm>
        <a:graphic>
          <a:graphicData uri="http://schemas.openxmlformats.org/presentationml/2006/ole">
            <p:oleObj spid="_x0000_s35845" name="Equation" r:id="rId5" imgW="1358640" imgH="228600" progId="Equation.3">
              <p:embed/>
            </p:oleObj>
          </a:graphicData>
        </a:graphic>
      </p:graphicFrame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500063" y="5638800"/>
          <a:ext cx="4946650" cy="792163"/>
        </p:xfrm>
        <a:graphic>
          <a:graphicData uri="http://schemas.openxmlformats.org/presentationml/2006/ole">
            <p:oleObj spid="_x0000_s35846" name="Equation" r:id="rId6" imgW="1422360" imgH="228600" progId="Equation.3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2057400" y="2971800"/>
            <a:ext cx="48768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So </a:t>
            </a:r>
            <a:r>
              <a:rPr lang="en-US" sz="3600" dirty="0" err="1" smtClean="0"/>
              <a:t>d</a:t>
            </a:r>
            <a:r>
              <a:rPr lang="en-US" sz="3600" baseline="-25000" dirty="0" err="1" smtClean="0"/>
              <a:t>est</a:t>
            </a:r>
            <a:r>
              <a:rPr lang="en-US" sz="3600" dirty="0" smtClean="0"/>
              <a:t> is 4-smooth distance estimator for </a:t>
            </a:r>
            <a:r>
              <a:rPr lang="en-US" sz="3600" dirty="0" smtClean="0">
                <a:sym typeface="Mathematica1"/>
              </a:rPr>
              <a:t>!</a:t>
            </a:r>
            <a:endParaRPr lang="en-US" sz="3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1000" y="1524000"/>
            <a:ext cx="8305800" cy="4191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Let </a:t>
            </a:r>
            <a:r>
              <a:rPr lang="en-US" dirty="0" smtClean="0">
                <a:latin typeface="Matura MT Script Capitals"/>
                <a:sym typeface="Mathematica1"/>
              </a:rPr>
              <a:t></a:t>
            </a:r>
            <a:r>
              <a:rPr lang="en-US" dirty="0" smtClean="0"/>
              <a:t>: </a:t>
            </a:r>
            <a:r>
              <a:rPr lang="en-US" dirty="0" smtClean="0">
                <a:latin typeface="Blackadder ITC" pitchFamily="82" charset="0"/>
                <a:sym typeface="Mathematica1Mono"/>
              </a:rPr>
              <a:t>G</a:t>
            </a:r>
            <a:r>
              <a:rPr lang="en-US" b="1" dirty="0" smtClean="0"/>
              <a:t> </a:t>
            </a:r>
            <a:r>
              <a:rPr lang="en-US" dirty="0" smtClean="0">
                <a:sym typeface="Mathematica1"/>
              </a:rPr>
              <a:t>H</a:t>
            </a:r>
            <a:r>
              <a:rPr lang="en-US" baseline="-25000" dirty="0" smtClean="0">
                <a:sym typeface="Mathematica1"/>
              </a:rPr>
              <a:t>2k </a:t>
            </a:r>
            <a:r>
              <a:rPr lang="en-US" dirty="0" smtClean="0"/>
              <a:t>be a projection with a  c-smooth distance estimator</a:t>
            </a:r>
            <a:r>
              <a:rPr lang="en-US" b="1" dirty="0" smtClean="0"/>
              <a:t>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est</a:t>
            </a:r>
            <a:r>
              <a:rPr lang="en-US" dirty="0" smtClean="0"/>
              <a:t>, and let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Then </a:t>
            </a:r>
            <a:r>
              <a:rPr lang="en-US" dirty="0" smtClean="0">
                <a:sym typeface="Mathematica1Mono"/>
              </a:rPr>
              <a:t>for every G </a:t>
            </a:r>
            <a:r>
              <a:rPr lang="en-US" dirty="0" smtClean="0"/>
              <a:t> </a:t>
            </a:r>
            <a:r>
              <a:rPr lang="en-US" dirty="0" err="1" smtClean="0">
                <a:sym typeface="Mathematica1"/>
              </a:rPr>
              <a:t>H</a:t>
            </a:r>
            <a:r>
              <a:rPr lang="en-US" baseline="-25000" dirty="0" err="1" smtClean="0">
                <a:sym typeface="Mathematica1"/>
              </a:rPr>
              <a:t>k</a:t>
            </a:r>
            <a:r>
              <a:rPr lang="en-US" dirty="0" smtClean="0"/>
              <a:t>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Furthermore,                      are both efficiently computable.                </a:t>
            </a:r>
            <a:r>
              <a:rPr lang="en-US" baseline="-25000" dirty="0" smtClean="0"/>
              <a:t> 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1828801" y="2667000"/>
          <a:ext cx="2819400" cy="588652"/>
        </p:xfrm>
        <a:graphic>
          <a:graphicData uri="http://schemas.openxmlformats.org/presentationml/2006/ole">
            <p:oleObj spid="_x0000_s82946" name="Equation" r:id="rId3" imgW="1155600" imgH="241200" progId="Equation.3">
              <p:embed/>
            </p:oleObj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4343400" y="3276600"/>
          <a:ext cx="2689225" cy="679450"/>
        </p:xfrm>
        <a:graphic>
          <a:graphicData uri="http://schemas.openxmlformats.org/presentationml/2006/ole">
            <p:oleObj spid="_x0000_s82947" name="Equation" r:id="rId4" imgW="1054080" imgH="266400" progId="Equation.3">
              <p:embed/>
            </p:oleObj>
          </a:graphicData>
        </a:graphic>
      </p:graphicFrame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2819400" y="4419600"/>
          <a:ext cx="1873250" cy="666750"/>
        </p:xfrm>
        <a:graphic>
          <a:graphicData uri="http://schemas.openxmlformats.org/presentationml/2006/ole">
            <p:oleObj spid="_x0000_s82948" name="Equation" r:id="rId5" imgW="749160" imgH="266400" progId="Equation.3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1600200"/>
            <a:ext cx="7772400" cy="4419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Met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Theorem: </a:t>
            </a:r>
            <a:r>
              <a:rPr lang="en-US" dirty="0" smtClean="0"/>
              <a:t>The efficiently computable mechanism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preserves differential privacy for </a:t>
            </a:r>
            <a:r>
              <a:rPr lang="en-US" dirty="0" smtClean="0">
                <a:sym typeface="Mathematica1Mono"/>
              </a:rPr>
              <a:t>=-/2 </a:t>
            </a:r>
            <a:r>
              <a:rPr lang="en-US" dirty="0" err="1" smtClean="0">
                <a:sym typeface="Mathematica1Mono"/>
              </a:rPr>
              <a:t>ln</a:t>
            </a:r>
            <a:r>
              <a:rPr lang="en-US" dirty="0" smtClean="0">
                <a:sym typeface="Mathematica1Mono"/>
              </a:rPr>
              <a:t> .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b="1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774700" y="2282825"/>
          <a:ext cx="6697663" cy="1684338"/>
        </p:xfrm>
        <a:graphic>
          <a:graphicData uri="http://schemas.openxmlformats.org/presentationml/2006/ole">
            <p:oleObj spid="_x0000_s67586" name="Equation" r:id="rId3" imgW="2120760" imgH="533160" progId="Equation.3">
              <p:embed/>
            </p:oleObj>
          </a:graphicData>
        </a:graphic>
      </p:graphicFrame>
      <p:graphicFrame>
        <p:nvGraphicFramePr>
          <p:cNvPr id="66566" name="Object 6"/>
          <p:cNvGraphicFramePr>
            <a:graphicFrameLocks noChangeAspect="1"/>
          </p:cNvGraphicFramePr>
          <p:nvPr/>
        </p:nvGraphicFramePr>
        <p:xfrm>
          <a:off x="609600" y="4495800"/>
          <a:ext cx="7116762" cy="1360487"/>
        </p:xfrm>
        <a:graphic>
          <a:graphicData uri="http://schemas.openxmlformats.org/presentationml/2006/ole">
            <p:oleObj spid="_x0000_s67588" name="Equation" r:id="rId4" imgW="2260440" imgH="431640" progId="Equation.3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752600"/>
                <a:gridCol w="1828800"/>
                <a:gridCol w="1600200"/>
                <a:gridCol w="1828800"/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Adjacency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Hypothesis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Efficient?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Sensitivity of </a:t>
                      </a:r>
                      <a:r>
                        <a:rPr lang="en-US" sz="2800" dirty="0" err="1" smtClean="0"/>
                        <a:t>f</a:t>
                      </a:r>
                      <a:r>
                        <a:rPr lang="en-US" sz="2800" baseline="-25000" dirty="0" err="1" smtClean="0"/>
                        <a:t>H</a:t>
                      </a:r>
                      <a:endParaRPr lang="en-US" sz="2800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Alg</a:t>
                      </a:r>
                      <a:r>
                        <a:rPr lang="en-US" sz="2800" dirty="0" smtClean="0"/>
                        <a:t> 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Any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Any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RS</a:t>
                      </a:r>
                      <a:r>
                        <a:rPr lang="en-US" sz="2800" baseline="-25000" dirty="0" err="1" smtClean="0"/>
                        <a:t>f</a:t>
                      </a:r>
                      <a:r>
                        <a:rPr lang="en-US" sz="2800" dirty="0" smtClean="0"/>
                        <a:t>(H)</a:t>
                      </a:r>
                      <a:endParaRPr lang="en-US" sz="2800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Alg</a:t>
                      </a:r>
                      <a:r>
                        <a:rPr lang="en-US" sz="2800" dirty="0" smtClean="0"/>
                        <a:t> 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Edge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H</a:t>
                      </a:r>
                      <a:r>
                        <a:rPr lang="en-US" sz="2800" baseline="-25000" dirty="0" err="1" smtClean="0"/>
                        <a:t>k</a:t>
                      </a:r>
                      <a:endParaRPr lang="en-US" sz="2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Yes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 </a:t>
                      </a:r>
                      <a:r>
                        <a:rPr lang="en-US" sz="2800" dirty="0" err="1" smtClean="0"/>
                        <a:t>RS</a:t>
                      </a:r>
                      <a:r>
                        <a:rPr lang="en-US" sz="2800" baseline="-25000" dirty="0" err="1" smtClean="0"/>
                        <a:t>f</a:t>
                      </a:r>
                      <a:r>
                        <a:rPr lang="en-US" sz="2800" dirty="0" smtClean="0"/>
                        <a:t>(</a:t>
                      </a:r>
                      <a:r>
                        <a:rPr lang="en-US" sz="2800" dirty="0" err="1" smtClean="0"/>
                        <a:t>H</a:t>
                      </a:r>
                      <a:r>
                        <a:rPr lang="en-US" sz="2800" baseline="-25000" dirty="0" err="1" smtClean="0"/>
                        <a:t>k</a:t>
                      </a:r>
                      <a:r>
                        <a:rPr lang="en-US" sz="2800" dirty="0" smtClean="0"/>
                        <a:t>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Alg</a:t>
                      </a:r>
                      <a:r>
                        <a:rPr lang="en-US" sz="2800" dirty="0" smtClean="0"/>
                        <a:t> 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Vertex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H</a:t>
                      </a:r>
                      <a:r>
                        <a:rPr lang="en-US" sz="2800" baseline="-25000" dirty="0" err="1" smtClean="0"/>
                        <a:t>k</a:t>
                      </a:r>
                      <a:endParaRPr lang="en-US" sz="2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Yes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O(</a:t>
                      </a:r>
                      <a:r>
                        <a:rPr lang="en-US" sz="2800" dirty="0" err="1" smtClean="0"/>
                        <a:t>RS</a:t>
                      </a:r>
                      <a:r>
                        <a:rPr lang="en-US" sz="2800" baseline="-25000" dirty="0" err="1" smtClean="0"/>
                        <a:t>f</a:t>
                      </a:r>
                      <a:r>
                        <a:rPr lang="en-US" sz="2800" dirty="0" smtClean="0"/>
                        <a:t>(H</a:t>
                      </a:r>
                      <a:r>
                        <a:rPr lang="en-US" sz="2800" baseline="-25000" dirty="0" smtClean="0"/>
                        <a:t>2k</a:t>
                      </a:r>
                      <a:r>
                        <a:rPr lang="en-US" sz="2800" dirty="0" smtClean="0"/>
                        <a:t>))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93</a:t>
            </a:fld>
            <a:endParaRPr lang="en-US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/>
        </p:nvGraphicFramePr>
        <p:xfrm>
          <a:off x="457200" y="4267200"/>
          <a:ext cx="8153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378"/>
                <a:gridCol w="1230702"/>
                <a:gridCol w="1538378"/>
                <a:gridCol w="1829508"/>
                <a:gridCol w="2016434"/>
              </a:tblGrid>
              <a:tr h="363386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800" dirty="0" smtClean="0"/>
                        <a:t>Local Profile Query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800" dirty="0" err="1" smtClean="0"/>
                        <a:t>Subgraph</a:t>
                      </a:r>
                      <a:r>
                        <a:rPr lang="en-US" sz="2800" dirty="0" smtClean="0"/>
                        <a:t> Counting Query (P)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338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Adjacency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Smooth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Restricted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Smooth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Restricted</a:t>
                      </a:r>
                      <a:endParaRPr lang="en-US" sz="2400" b="1" dirty="0"/>
                    </a:p>
                  </a:txBody>
                  <a:tcPr/>
                </a:tc>
              </a:tr>
              <a:tr h="62721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Vertex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2k+1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O(</a:t>
                      </a:r>
                      <a:r>
                        <a:rPr lang="en-US" sz="2400" dirty="0" err="1" smtClean="0"/>
                        <a:t>n</a:t>
                      </a:r>
                      <a:r>
                        <a:rPr lang="en-US" sz="2400" baseline="30000" dirty="0" err="1" smtClean="0"/>
                        <a:t>|P</a:t>
                      </a:r>
                      <a:r>
                        <a:rPr lang="en-US" sz="2400" baseline="30000" dirty="0" smtClean="0"/>
                        <a:t>|-1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O(|P| </a:t>
                      </a:r>
                      <a:r>
                        <a:rPr lang="en-US" sz="2400" dirty="0" err="1" smtClean="0"/>
                        <a:t>k</a:t>
                      </a:r>
                      <a:r>
                        <a:rPr lang="en-US" sz="2400" baseline="30000" dirty="0" err="1" smtClean="0"/>
                        <a:t>|P</a:t>
                      </a:r>
                      <a:r>
                        <a:rPr lang="en-US" sz="2400" baseline="30000" dirty="0" smtClean="0"/>
                        <a:t>|-1</a:t>
                      </a:r>
                      <a:r>
                        <a:rPr lang="en-US" sz="2400" dirty="0" smtClean="0"/>
                        <a:t>)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4218-ECD5-40B3-9B38-179C82A047E5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13465</TotalTime>
  <Words>3755</Words>
  <Application>Microsoft Office PowerPoint</Application>
  <PresentationFormat>On-screen Show (4:3)</PresentationFormat>
  <Paragraphs>921</Paragraphs>
  <Slides>94</Slides>
  <Notes>54</Notes>
  <HiddenSlides>24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6" baseType="lpstr">
      <vt:lpstr>Office Theme</vt:lpstr>
      <vt:lpstr>Equation</vt:lpstr>
      <vt:lpstr>Differentially Private Data Analysis of Social Networks via Restricted Sensitivity</vt:lpstr>
      <vt:lpstr>Goal</vt:lpstr>
      <vt:lpstr>Outline</vt:lpstr>
      <vt:lpstr>Social Network</vt:lpstr>
      <vt:lpstr>Differential Privacy (Dwork et al)</vt:lpstr>
      <vt:lpstr>Edge Adjacency</vt:lpstr>
      <vt:lpstr>Edge Adjacency</vt:lpstr>
      <vt:lpstr>Edge Adjacency</vt:lpstr>
      <vt:lpstr>Edge Adjacency</vt:lpstr>
      <vt:lpstr>Vertex Adjacency</vt:lpstr>
      <vt:lpstr>Vertex Adjacency</vt:lpstr>
      <vt:lpstr>Vertex Adjacency</vt:lpstr>
      <vt:lpstr>Previous Work</vt:lpstr>
      <vt:lpstr>Outline</vt:lpstr>
      <vt:lpstr>Local Profile Query</vt:lpstr>
      <vt:lpstr>Subgraph Counting Queries</vt:lpstr>
      <vt:lpstr>Global Sensitivity</vt:lpstr>
      <vt:lpstr>Global Sensitivity</vt:lpstr>
      <vt:lpstr>Laplacian Mechanism</vt:lpstr>
      <vt:lpstr>Privacy vs. Accuracy</vt:lpstr>
      <vt:lpstr>Local Sensitivity</vt:lpstr>
      <vt:lpstr>Local Sensitivity</vt:lpstr>
      <vt:lpstr>Smooth Sensitivity (Nissim et al)</vt:lpstr>
      <vt:lpstr>Smooth Sensitivity (Nissim et al)</vt:lpstr>
      <vt:lpstr>Smooth Sensitivity</vt:lpstr>
      <vt:lpstr>Smooth Sensitivity is High!</vt:lpstr>
      <vt:lpstr>Hopeless?</vt:lpstr>
      <vt:lpstr>Outline</vt:lpstr>
      <vt:lpstr>Restricted Sensitivity</vt:lpstr>
      <vt:lpstr>Bounded Degree Hypothesis</vt:lpstr>
      <vt:lpstr>Restricted Sensitivity RSf(Hk)</vt:lpstr>
      <vt:lpstr>Sensitivity over Hk</vt:lpstr>
      <vt:lpstr>Restricted Sensitivity</vt:lpstr>
      <vt:lpstr>Slide 34</vt:lpstr>
      <vt:lpstr>Privacy for All, Accuracy for Some</vt:lpstr>
      <vt:lpstr>Outline</vt:lpstr>
      <vt:lpstr>Accuracy for Some</vt:lpstr>
      <vt:lpstr>Accuracy for Some</vt:lpstr>
      <vt:lpstr>Privacy For All</vt:lpstr>
      <vt:lpstr>Outline</vt:lpstr>
      <vt:lpstr>General Construction of fH</vt:lpstr>
      <vt:lpstr>Slide 42</vt:lpstr>
      <vt:lpstr>Suppose for contradiction that no value exists….</vt:lpstr>
      <vt:lpstr>Can Find Non Intersecting Intervals</vt:lpstr>
      <vt:lpstr>Suppose for contradiction that no value exists….</vt:lpstr>
      <vt:lpstr>Suppose for contradiction that no value exists….</vt:lpstr>
      <vt:lpstr>Suppose for contradiction that no value exists….</vt:lpstr>
      <vt:lpstr>General Construction of fH</vt:lpstr>
      <vt:lpstr>Outline</vt:lpstr>
      <vt:lpstr>Projection onto H</vt:lpstr>
      <vt:lpstr>c-smooth Projection </vt:lpstr>
      <vt:lpstr>c-smooth Projection Lemma</vt:lpstr>
      <vt:lpstr>Proof of (1)</vt:lpstr>
      <vt:lpstr>Proof of (2)</vt:lpstr>
      <vt:lpstr>Outline</vt:lpstr>
      <vt:lpstr>Edge Adjacency (: G Hk) </vt:lpstr>
      <vt:lpstr>Edge Adjacency (: G Hk) </vt:lpstr>
      <vt:lpstr>Edge Adjacency (: G Hk) </vt:lpstr>
      <vt:lpstr>Outline</vt:lpstr>
      <vt:lpstr>Naïve Projection</vt:lpstr>
      <vt:lpstr>Map Close Graphs to Close Graphs</vt:lpstr>
      <vt:lpstr>Projection Lemma</vt:lpstr>
      <vt:lpstr>Vertex Adjacency?</vt:lpstr>
      <vt:lpstr>Reduction from Set Cover</vt:lpstr>
      <vt:lpstr>A New Approach</vt:lpstr>
      <vt:lpstr>Privacy For All</vt:lpstr>
      <vt:lpstr>Goal: Accuracy For Some</vt:lpstr>
      <vt:lpstr>Warning!</vt:lpstr>
      <vt:lpstr>High Level Picture</vt:lpstr>
      <vt:lpstr>c-Smooth Distance Estimation</vt:lpstr>
      <vt:lpstr>c-Smooth Distance Estimation</vt:lpstr>
      <vt:lpstr>High Level Picture</vt:lpstr>
      <vt:lpstr>c-Smooth Distance Estimation</vt:lpstr>
      <vt:lpstr>Smooth Sensitivity</vt:lpstr>
      <vt:lpstr>c-Smooth Distance Estimation Lemma</vt:lpstr>
      <vt:lpstr>Smooth Upper Bound</vt:lpstr>
      <vt:lpstr>Smooth Upper Bound</vt:lpstr>
      <vt:lpstr>Smooth Upper Bound</vt:lpstr>
      <vt:lpstr>Smooth Upper Bound</vt:lpstr>
      <vt:lpstr>Smooth Upper Bound</vt:lpstr>
      <vt:lpstr>Smooth Upper Bound</vt:lpstr>
      <vt:lpstr>Smooth Upper Bound</vt:lpstr>
      <vt:lpstr>Smooth Upper Bound</vt:lpstr>
      <vt:lpstr>Smooth Upper Bound</vt:lpstr>
      <vt:lpstr>High Level Picture</vt:lpstr>
      <vt:lpstr>c-Smooth Distance Estimation</vt:lpstr>
      <vt:lpstr>c-Smooth Distance Estimation via LP</vt:lpstr>
      <vt:lpstr>Rounding the LP</vt:lpstr>
      <vt:lpstr>Rounding the LP</vt:lpstr>
      <vt:lpstr>Rounding Facts</vt:lpstr>
      <vt:lpstr>Reminder</vt:lpstr>
      <vt:lpstr>Goal Met</vt:lpstr>
      <vt:lpstr>Summary</vt:lpstr>
      <vt:lpstr>Questions?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Differentially Private Data Analysis of Social Networks via Restricted Sensitivity</dc:title>
  <dc:creator>Jeremiah Blocki</dc:creator>
  <cp:lastModifiedBy>Jeremiah Blocki</cp:lastModifiedBy>
  <cp:revision>451</cp:revision>
  <dcterms:created xsi:type="dcterms:W3CDTF">2012-09-17T20:07:39Z</dcterms:created>
  <dcterms:modified xsi:type="dcterms:W3CDTF">2012-10-03T18:31:07Z</dcterms:modified>
</cp:coreProperties>
</file>